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57" r:id="rId3"/>
    <p:sldId id="258" r:id="rId4"/>
    <p:sldId id="259" r:id="rId5"/>
    <p:sldId id="268" r:id="rId6"/>
    <p:sldId id="272" r:id="rId7"/>
    <p:sldId id="269" r:id="rId8"/>
    <p:sldId id="270" r:id="rId9"/>
    <p:sldId id="260" r:id="rId10"/>
    <p:sldId id="261" r:id="rId11"/>
    <p:sldId id="262" r:id="rId12"/>
    <p:sldId id="271" r:id="rId13"/>
    <p:sldId id="263" r:id="rId14"/>
    <p:sldId id="264" r:id="rId15"/>
    <p:sldId id="265" r:id="rId16"/>
    <p:sldId id="266" r:id="rId17"/>
    <p:sldId id="267" r:id="rId1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95" d="100"/>
          <a:sy n="95" d="100"/>
        </p:scale>
        <p:origin x="480" y="1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69327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F1419"/>
        </a:solidFill>
        <a:effectLst/>
      </p:bgPr>
    </p:bg>
    <p:spTree>
      <p:nvGrpSpPr>
        <p:cNvPr id="1" name=""/>
        <p:cNvGrpSpPr/>
        <p:nvPr/>
      </p:nvGrpSpPr>
      <p:grpSpPr>
        <a:xfrm>
          <a:off x="0" y="0"/>
          <a:ext cx="0" cy="0"/>
          <a:chOff x="0" y="0"/>
          <a:chExt cx="0" cy="0"/>
        </a:xfrm>
      </p:grpSpPr>
      <p:sp>
        <p:nvSpPr>
          <p:cNvPr id="2" name="Shape 0"/>
          <p:cNvSpPr/>
          <p:nvPr/>
        </p:nvSpPr>
        <p:spPr>
          <a:xfrm>
            <a:off x="0" y="0"/>
            <a:ext cx="320040" cy="6858000"/>
          </a:xfrm>
          <a:prstGeom prst="rect">
            <a:avLst/>
          </a:prstGeom>
          <a:solidFill>
            <a:srgbClr val="C8102E"/>
          </a:solidFill>
          <a:ln/>
        </p:spPr>
      </p:sp>
      <p:sp>
        <p:nvSpPr>
          <p:cNvPr id="3" name="Text 1"/>
          <p:cNvSpPr/>
          <p:nvPr/>
        </p:nvSpPr>
        <p:spPr>
          <a:xfrm>
            <a:off x="822960" y="1005840"/>
            <a:ext cx="10972800" cy="365760"/>
          </a:xfrm>
          <a:prstGeom prst="rect">
            <a:avLst/>
          </a:prstGeom>
          <a:noFill/>
          <a:ln/>
        </p:spPr>
        <p:txBody>
          <a:bodyPr wrap="square" lIns="0" tIns="0" rIns="0" bIns="0" rtlCol="0" anchor="ctr"/>
          <a:lstStyle/>
          <a:p>
            <a:pPr marL="0" indent="0">
              <a:buNone/>
            </a:pPr>
            <a:r>
              <a:rPr lang="en-US" sz="1400" b="1" kern="0" spc="800" dirty="0">
                <a:solidFill>
                  <a:srgbClr val="D4A857"/>
                </a:solidFill>
                <a:latin typeface="Calibri" pitchFamily="34" charset="0"/>
                <a:ea typeface="Calibri" pitchFamily="34" charset="-122"/>
                <a:cs typeface="Calibri" pitchFamily="34" charset="-120"/>
              </a:rPr>
              <a:t>A PLAIN-LANGUAGE GUIDE TO WHAT WENT WRONG</a:t>
            </a:r>
            <a:endParaRPr lang="en-US" sz="1400" dirty="0"/>
          </a:p>
        </p:txBody>
      </p:sp>
      <p:sp>
        <p:nvSpPr>
          <p:cNvPr id="4" name="Text 2"/>
          <p:cNvSpPr/>
          <p:nvPr/>
        </p:nvSpPr>
        <p:spPr>
          <a:xfrm>
            <a:off x="822960" y="1463040"/>
            <a:ext cx="10972800" cy="1051560"/>
          </a:xfrm>
          <a:prstGeom prst="rect">
            <a:avLst/>
          </a:prstGeom>
          <a:noFill/>
          <a:ln/>
        </p:spPr>
        <p:txBody>
          <a:bodyPr wrap="square" lIns="0" tIns="0" rIns="0" bIns="0" rtlCol="0" anchor="ctr"/>
          <a:lstStyle/>
          <a:p>
            <a:pPr marL="0" indent="0">
              <a:buNone/>
            </a:pPr>
            <a:r>
              <a:rPr lang="en-US" sz="8000" b="1" dirty="0">
                <a:solidFill>
                  <a:srgbClr val="F7F4EE"/>
                </a:solidFill>
                <a:latin typeface="Arial Black" pitchFamily="34" charset="0"/>
                <a:ea typeface="Arial Black" pitchFamily="34" charset="-122"/>
                <a:cs typeface="Arial Black" pitchFamily="34" charset="-120"/>
              </a:rPr>
              <a:t>FLOCK SAFETY</a:t>
            </a:r>
            <a:endParaRPr lang="en-US" sz="8000" dirty="0"/>
          </a:p>
        </p:txBody>
      </p:sp>
      <p:sp>
        <p:nvSpPr>
          <p:cNvPr id="5" name="Text 3"/>
          <p:cNvSpPr/>
          <p:nvPr/>
        </p:nvSpPr>
        <p:spPr>
          <a:xfrm>
            <a:off x="822960" y="2514600"/>
            <a:ext cx="10972800" cy="777240"/>
          </a:xfrm>
          <a:prstGeom prst="rect">
            <a:avLst/>
          </a:prstGeom>
          <a:noFill/>
          <a:ln/>
        </p:spPr>
        <p:txBody>
          <a:bodyPr wrap="square" lIns="0" tIns="0" rIns="0" bIns="0" rtlCol="0" anchor="ctr"/>
          <a:lstStyle/>
          <a:p>
            <a:pPr marL="0" indent="0">
              <a:buNone/>
            </a:pPr>
            <a:r>
              <a:rPr lang="en-US" sz="4200" i="1" dirty="0">
                <a:solidFill>
                  <a:srgbClr val="F7F4EE"/>
                </a:solidFill>
                <a:latin typeface="Georgia" pitchFamily="34" charset="0"/>
                <a:ea typeface="Georgia" pitchFamily="34" charset="-122"/>
                <a:cs typeface="Georgia" pitchFamily="34" charset="-120"/>
              </a:rPr>
              <a:t>in Trempealeau County &amp; Galesville</a:t>
            </a:r>
            <a:endParaRPr lang="en-US" sz="4200" dirty="0"/>
          </a:p>
        </p:txBody>
      </p:sp>
      <p:sp>
        <p:nvSpPr>
          <p:cNvPr id="6" name="Text 4"/>
          <p:cNvSpPr/>
          <p:nvPr/>
        </p:nvSpPr>
        <p:spPr>
          <a:xfrm>
            <a:off x="822960" y="3657600"/>
            <a:ext cx="11155680" cy="548640"/>
          </a:xfrm>
          <a:prstGeom prst="rect">
            <a:avLst/>
          </a:prstGeom>
          <a:noFill/>
          <a:ln/>
        </p:spPr>
        <p:txBody>
          <a:bodyPr wrap="square" lIns="0" tIns="0" rIns="0" bIns="0" rtlCol="0" anchor="ctr"/>
          <a:lstStyle/>
          <a:p>
            <a:pPr marL="0" indent="0">
              <a:buNone/>
            </a:pPr>
            <a:r>
              <a:rPr lang="en-US" sz="2000" dirty="0">
                <a:solidFill>
                  <a:srgbClr val="C9C7C2"/>
                </a:solidFill>
                <a:latin typeface="Georgia" pitchFamily="34" charset="0"/>
                <a:ea typeface="Georgia" pitchFamily="34" charset="-122"/>
                <a:cs typeface="Georgia" pitchFamily="34" charset="-120"/>
              </a:rPr>
              <a:t>Six broken laws. One county. One city. License plate cameras nobody voted for.</a:t>
            </a:r>
            <a:endParaRPr lang="en-US" sz="2000" dirty="0"/>
          </a:p>
        </p:txBody>
      </p:sp>
      <p:sp>
        <p:nvSpPr>
          <p:cNvPr id="7" name="Shape 5"/>
          <p:cNvSpPr/>
          <p:nvPr/>
        </p:nvSpPr>
        <p:spPr>
          <a:xfrm>
            <a:off x="822960" y="4572000"/>
            <a:ext cx="3657600" cy="36576"/>
          </a:xfrm>
          <a:prstGeom prst="rect">
            <a:avLst/>
          </a:prstGeom>
          <a:solidFill>
            <a:srgbClr val="C8102E"/>
          </a:solidFill>
          <a:ln/>
        </p:spPr>
      </p:sp>
      <p:sp>
        <p:nvSpPr>
          <p:cNvPr id="8" name="Text 6"/>
          <p:cNvSpPr/>
          <p:nvPr/>
        </p:nvSpPr>
        <p:spPr>
          <a:xfrm>
            <a:off x="822960" y="4800600"/>
            <a:ext cx="10972800" cy="457200"/>
          </a:xfrm>
          <a:prstGeom prst="rect">
            <a:avLst/>
          </a:prstGeom>
          <a:noFill/>
          <a:ln/>
        </p:spPr>
        <p:txBody>
          <a:bodyPr wrap="square" lIns="0" tIns="0" rIns="0" bIns="0" rtlCol="0" anchor="ctr"/>
          <a:lstStyle/>
          <a:p>
            <a:pPr marL="0" indent="0">
              <a:buNone/>
            </a:pPr>
            <a:r>
              <a:rPr lang="en-US" sz="2200" b="1" dirty="0">
                <a:solidFill>
                  <a:srgbClr val="F7F4EE"/>
                </a:solidFill>
                <a:latin typeface="Calibri" pitchFamily="34" charset="0"/>
                <a:ea typeface="Calibri" pitchFamily="34" charset="-122"/>
                <a:cs typeface="Calibri" pitchFamily="34" charset="-120"/>
              </a:rPr>
              <a:t>Andy Parrish</a:t>
            </a:r>
            <a:endParaRPr lang="en-US" sz="2200" dirty="0"/>
          </a:p>
        </p:txBody>
      </p:sp>
      <p:sp>
        <p:nvSpPr>
          <p:cNvPr id="9" name="Text 7"/>
          <p:cNvSpPr/>
          <p:nvPr/>
        </p:nvSpPr>
        <p:spPr>
          <a:xfrm>
            <a:off x="822960" y="5257800"/>
            <a:ext cx="10972800" cy="365760"/>
          </a:xfrm>
          <a:prstGeom prst="rect">
            <a:avLst/>
          </a:prstGeom>
          <a:noFill/>
          <a:ln/>
        </p:spPr>
        <p:txBody>
          <a:bodyPr wrap="square" lIns="0" tIns="0" rIns="0" bIns="0" rtlCol="0" anchor="ctr"/>
          <a:lstStyle/>
          <a:p>
            <a:pPr marL="0" indent="0">
              <a:buNone/>
            </a:pPr>
            <a:r>
              <a:rPr lang="en-US" sz="1400" i="1" dirty="0">
                <a:solidFill>
                  <a:srgbClr val="C9C7C2"/>
                </a:solidFill>
                <a:latin typeface="Calibri" pitchFamily="34" charset="0"/>
                <a:ea typeface="Calibri" pitchFamily="34" charset="-122"/>
                <a:cs typeface="Calibri" pitchFamily="34" charset="-120"/>
              </a:rPr>
              <a:t>Trempealeau County Supervisor, District 2 (Seat 2)</a:t>
            </a:r>
            <a:endParaRPr lang="en-US" sz="1400" dirty="0"/>
          </a:p>
        </p:txBody>
      </p:sp>
      <p:sp>
        <p:nvSpPr>
          <p:cNvPr id="10" name="Text 8"/>
          <p:cNvSpPr/>
          <p:nvPr/>
        </p:nvSpPr>
        <p:spPr>
          <a:xfrm>
            <a:off x="822960" y="5623560"/>
            <a:ext cx="10972800" cy="365760"/>
          </a:xfrm>
          <a:prstGeom prst="rect">
            <a:avLst/>
          </a:prstGeom>
          <a:noFill/>
          <a:ln/>
        </p:spPr>
        <p:txBody>
          <a:bodyPr wrap="square" lIns="0" tIns="0" rIns="0" bIns="0" rtlCol="0" anchor="ctr"/>
          <a:lstStyle/>
          <a:p>
            <a:pPr marL="0" indent="0">
              <a:buNone/>
            </a:pPr>
            <a:r>
              <a:rPr lang="en-US" sz="1200" dirty="0">
                <a:solidFill>
                  <a:srgbClr val="8B8B8B"/>
                </a:solidFill>
                <a:latin typeface="Calibri" pitchFamily="34" charset="0"/>
                <a:ea typeface="Calibri" pitchFamily="34" charset="-122"/>
                <a:cs typeface="Calibri" pitchFamily="34" charset="-120"/>
              </a:rPr>
              <a:t>Free Act</a:t>
            </a:r>
          </a:p>
          <a:p>
            <a:pPr marL="0" indent="0">
              <a:buNone/>
            </a:pP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4EE"/>
        </a:solidFill>
        <a:effectLst/>
      </p:bgPr>
    </p:bg>
    <p:spTree>
      <p:nvGrpSpPr>
        <p:cNvPr id="1" name=""/>
        <p:cNvGrpSpPr/>
        <p:nvPr/>
      </p:nvGrpSpPr>
      <p:grpSpPr>
        <a:xfrm>
          <a:off x="0" y="0"/>
          <a:ext cx="0" cy="0"/>
          <a:chOff x="0" y="0"/>
          <a:chExt cx="0" cy="0"/>
        </a:xfrm>
      </p:grpSpPr>
      <p:sp>
        <p:nvSpPr>
          <p:cNvPr id="2" name="Text 0"/>
          <p:cNvSpPr/>
          <p:nvPr/>
        </p:nvSpPr>
        <p:spPr>
          <a:xfrm>
            <a:off x="457200" y="457200"/>
            <a:ext cx="10972800" cy="365760"/>
          </a:xfrm>
          <a:prstGeom prst="rect">
            <a:avLst/>
          </a:prstGeom>
          <a:noFill/>
          <a:ln/>
        </p:spPr>
        <p:txBody>
          <a:bodyPr wrap="square" lIns="0" tIns="0" rIns="0" bIns="0" rtlCol="0" anchor="ctr"/>
          <a:lstStyle/>
          <a:p>
            <a:pPr marL="0" indent="0">
              <a:buNone/>
            </a:pPr>
            <a:r>
              <a:rPr lang="en-US" sz="1200" b="1" kern="0" spc="800" dirty="0">
                <a:solidFill>
                  <a:srgbClr val="C8102E"/>
                </a:solidFill>
                <a:latin typeface="Calibri" pitchFamily="34" charset="0"/>
                <a:ea typeface="Calibri" pitchFamily="34" charset="-122"/>
                <a:cs typeface="Calibri" pitchFamily="34" charset="-120"/>
              </a:rPr>
              <a:t>WHAT THIS IS ABOUT</a:t>
            </a:r>
            <a:endParaRPr lang="en-US" sz="1200" dirty="0"/>
          </a:p>
        </p:txBody>
      </p:sp>
      <p:sp>
        <p:nvSpPr>
          <p:cNvPr id="3" name="Text 1"/>
          <p:cNvSpPr/>
          <p:nvPr/>
        </p:nvSpPr>
        <p:spPr>
          <a:xfrm>
            <a:off x="457200" y="914400"/>
            <a:ext cx="11247120" cy="1645920"/>
          </a:xfrm>
          <a:prstGeom prst="rect">
            <a:avLst/>
          </a:prstGeom>
          <a:noFill/>
          <a:ln/>
        </p:spPr>
        <p:txBody>
          <a:bodyPr wrap="square" lIns="0" tIns="0" rIns="0" bIns="0" rtlCol="0" anchor="ctr"/>
          <a:lstStyle/>
          <a:p>
            <a:pPr marL="0" indent="0">
              <a:buNone/>
            </a:pPr>
            <a:r>
              <a:rPr lang="en-US" sz="3000" b="1" dirty="0">
                <a:solidFill>
                  <a:srgbClr val="0F1419"/>
                </a:solidFill>
                <a:latin typeface="Georgia" pitchFamily="34" charset="0"/>
                <a:ea typeface="Georgia" pitchFamily="34" charset="-122"/>
                <a:cs typeface="Georgia" pitchFamily="34" charset="-120"/>
              </a:rPr>
              <a:t>Flock Safety cameras were bought, set up, and turned on in Trempealeau County and the City of Galesville without the votes and approvals that Wisconsin law requires.</a:t>
            </a:r>
            <a:endParaRPr lang="en-US" sz="3000" dirty="0"/>
          </a:p>
        </p:txBody>
      </p:sp>
      <p:sp>
        <p:nvSpPr>
          <p:cNvPr id="4" name="Shape 2"/>
          <p:cNvSpPr/>
          <p:nvPr/>
        </p:nvSpPr>
        <p:spPr>
          <a:xfrm>
            <a:off x="457200" y="3291840"/>
            <a:ext cx="3657600" cy="1280160"/>
          </a:xfrm>
          <a:prstGeom prst="rect">
            <a:avLst/>
          </a:prstGeom>
          <a:solidFill>
            <a:srgbClr val="0F1419"/>
          </a:solidFill>
          <a:ln/>
        </p:spPr>
      </p:sp>
      <p:sp>
        <p:nvSpPr>
          <p:cNvPr id="5" name="Shape 3"/>
          <p:cNvSpPr/>
          <p:nvPr/>
        </p:nvSpPr>
        <p:spPr>
          <a:xfrm>
            <a:off x="457200" y="3291840"/>
            <a:ext cx="109728" cy="1280160"/>
          </a:xfrm>
          <a:prstGeom prst="rect">
            <a:avLst/>
          </a:prstGeom>
          <a:solidFill>
            <a:srgbClr val="C8102E"/>
          </a:solidFill>
          <a:ln/>
        </p:spPr>
      </p:sp>
      <p:sp>
        <p:nvSpPr>
          <p:cNvPr id="6" name="Text 4"/>
          <p:cNvSpPr/>
          <p:nvPr/>
        </p:nvSpPr>
        <p:spPr>
          <a:xfrm>
            <a:off x="685800" y="3429000"/>
            <a:ext cx="457200" cy="457200"/>
          </a:xfrm>
          <a:prstGeom prst="rect">
            <a:avLst/>
          </a:prstGeom>
          <a:noFill/>
          <a:ln/>
        </p:spPr>
        <p:txBody>
          <a:bodyPr wrap="square" lIns="0" tIns="0" rIns="0" bIns="0" rtlCol="0" anchor="ctr"/>
          <a:lstStyle/>
          <a:p>
            <a:pPr marL="0" indent="0">
              <a:buNone/>
            </a:pPr>
            <a:r>
              <a:rPr lang="en-US" sz="2800" b="1" dirty="0">
                <a:solidFill>
                  <a:srgbClr val="C8102E"/>
                </a:solidFill>
                <a:latin typeface="Arial Black" pitchFamily="34" charset="0"/>
                <a:ea typeface="Arial Black" pitchFamily="34" charset="-122"/>
                <a:cs typeface="Arial Black" pitchFamily="34" charset="-120"/>
              </a:rPr>
              <a:t>1</a:t>
            </a:r>
            <a:endParaRPr lang="en-US" sz="2800" dirty="0"/>
          </a:p>
        </p:txBody>
      </p:sp>
      <p:sp>
        <p:nvSpPr>
          <p:cNvPr id="7" name="Text 5"/>
          <p:cNvSpPr/>
          <p:nvPr/>
        </p:nvSpPr>
        <p:spPr>
          <a:xfrm>
            <a:off x="1234440" y="3456432"/>
            <a:ext cx="2743200" cy="777240"/>
          </a:xfrm>
          <a:prstGeom prst="rect">
            <a:avLst/>
          </a:prstGeom>
          <a:noFill/>
          <a:ln/>
        </p:spPr>
        <p:txBody>
          <a:bodyPr wrap="square" lIns="0" tIns="0" rIns="0" bIns="0" rtlCol="0" anchor="ctr"/>
          <a:lstStyle/>
          <a:p>
            <a:pPr marL="0" indent="0">
              <a:buNone/>
            </a:pPr>
            <a:r>
              <a:rPr lang="en-US" sz="1300" b="1" dirty="0">
                <a:solidFill>
                  <a:srgbClr val="F7F4EE"/>
                </a:solidFill>
                <a:latin typeface="Calibri" pitchFamily="34" charset="0"/>
                <a:ea typeface="Calibri" pitchFamily="34" charset="-122"/>
                <a:cs typeface="Calibri" pitchFamily="34" charset="-120"/>
              </a:rPr>
              <a:t>The Sheriff signed a contract he had no power to sign</a:t>
            </a:r>
            <a:endParaRPr lang="en-US" sz="1300" dirty="0"/>
          </a:p>
        </p:txBody>
      </p:sp>
      <p:sp>
        <p:nvSpPr>
          <p:cNvPr id="8" name="Text 6"/>
          <p:cNvSpPr/>
          <p:nvPr/>
        </p:nvSpPr>
        <p:spPr>
          <a:xfrm>
            <a:off x="1234440" y="4160520"/>
            <a:ext cx="2743200" cy="320040"/>
          </a:xfrm>
          <a:prstGeom prst="rect">
            <a:avLst/>
          </a:prstGeom>
          <a:noFill/>
          <a:ln/>
        </p:spPr>
        <p:txBody>
          <a:bodyPr wrap="square" lIns="0" tIns="0" rIns="0" bIns="0" rtlCol="0" anchor="ctr"/>
          <a:lstStyle/>
          <a:p>
            <a:pPr marL="0" indent="0">
              <a:buNone/>
            </a:pPr>
            <a:r>
              <a:rPr lang="en-US" sz="1000" i="1" dirty="0">
                <a:solidFill>
                  <a:srgbClr val="D4A857"/>
                </a:solidFill>
                <a:latin typeface="Consolas" pitchFamily="34" charset="0"/>
                <a:ea typeface="Consolas" pitchFamily="34" charset="-122"/>
                <a:cs typeface="Consolas" pitchFamily="34" charset="-120"/>
              </a:rPr>
              <a:t>TREMPEALEAU COUNTY</a:t>
            </a:r>
            <a:endParaRPr lang="en-US" sz="1000" dirty="0"/>
          </a:p>
        </p:txBody>
      </p:sp>
      <p:sp>
        <p:nvSpPr>
          <p:cNvPr id="9" name="Shape 7"/>
          <p:cNvSpPr/>
          <p:nvPr/>
        </p:nvSpPr>
        <p:spPr>
          <a:xfrm>
            <a:off x="4361688" y="3291840"/>
            <a:ext cx="3657600" cy="1280160"/>
          </a:xfrm>
          <a:prstGeom prst="rect">
            <a:avLst/>
          </a:prstGeom>
          <a:solidFill>
            <a:srgbClr val="0F1419"/>
          </a:solidFill>
          <a:ln/>
        </p:spPr>
      </p:sp>
      <p:sp>
        <p:nvSpPr>
          <p:cNvPr id="10" name="Shape 8"/>
          <p:cNvSpPr/>
          <p:nvPr/>
        </p:nvSpPr>
        <p:spPr>
          <a:xfrm>
            <a:off x="4361688" y="3291840"/>
            <a:ext cx="109728" cy="1280160"/>
          </a:xfrm>
          <a:prstGeom prst="rect">
            <a:avLst/>
          </a:prstGeom>
          <a:solidFill>
            <a:srgbClr val="C8102E"/>
          </a:solidFill>
          <a:ln/>
        </p:spPr>
      </p:sp>
      <p:sp>
        <p:nvSpPr>
          <p:cNvPr id="11" name="Text 9"/>
          <p:cNvSpPr/>
          <p:nvPr/>
        </p:nvSpPr>
        <p:spPr>
          <a:xfrm>
            <a:off x="4590288" y="3429000"/>
            <a:ext cx="457200" cy="457200"/>
          </a:xfrm>
          <a:prstGeom prst="rect">
            <a:avLst/>
          </a:prstGeom>
          <a:noFill/>
          <a:ln/>
        </p:spPr>
        <p:txBody>
          <a:bodyPr wrap="square" lIns="0" tIns="0" rIns="0" bIns="0" rtlCol="0" anchor="ctr"/>
          <a:lstStyle/>
          <a:p>
            <a:pPr marL="0" indent="0">
              <a:buNone/>
            </a:pPr>
            <a:r>
              <a:rPr lang="en-US" sz="2800" b="1" dirty="0">
                <a:solidFill>
                  <a:srgbClr val="C8102E"/>
                </a:solidFill>
                <a:latin typeface="Arial Black" pitchFamily="34" charset="0"/>
                <a:ea typeface="Arial Black" pitchFamily="34" charset="-122"/>
                <a:cs typeface="Arial Black" pitchFamily="34" charset="-120"/>
              </a:rPr>
              <a:t>2</a:t>
            </a:r>
            <a:endParaRPr lang="en-US" sz="2800" dirty="0"/>
          </a:p>
        </p:txBody>
      </p:sp>
      <p:sp>
        <p:nvSpPr>
          <p:cNvPr id="12" name="Text 10"/>
          <p:cNvSpPr/>
          <p:nvPr/>
        </p:nvSpPr>
        <p:spPr>
          <a:xfrm>
            <a:off x="5138928" y="3456432"/>
            <a:ext cx="2743200" cy="777240"/>
          </a:xfrm>
          <a:prstGeom prst="rect">
            <a:avLst/>
          </a:prstGeom>
          <a:noFill/>
          <a:ln/>
        </p:spPr>
        <p:txBody>
          <a:bodyPr wrap="square" lIns="0" tIns="0" rIns="0" bIns="0" rtlCol="0" anchor="ctr"/>
          <a:lstStyle/>
          <a:p>
            <a:pPr marL="0" indent="0">
              <a:buNone/>
            </a:pPr>
            <a:r>
              <a:rPr lang="en-US" sz="1300" b="1" dirty="0">
                <a:solidFill>
                  <a:srgbClr val="F7F4EE"/>
                </a:solidFill>
                <a:latin typeface="Calibri" pitchFamily="34" charset="0"/>
                <a:ea typeface="Calibri" pitchFamily="34" charset="-122"/>
                <a:cs typeface="Calibri" pitchFamily="34" charset="-120"/>
              </a:rPr>
              <a:t>The County Board never voted to approve it</a:t>
            </a:r>
            <a:endParaRPr lang="en-US" sz="1300" dirty="0"/>
          </a:p>
        </p:txBody>
      </p:sp>
      <p:sp>
        <p:nvSpPr>
          <p:cNvPr id="13" name="Text 11"/>
          <p:cNvSpPr/>
          <p:nvPr/>
        </p:nvSpPr>
        <p:spPr>
          <a:xfrm>
            <a:off x="5138928" y="4160520"/>
            <a:ext cx="2743200" cy="320040"/>
          </a:xfrm>
          <a:prstGeom prst="rect">
            <a:avLst/>
          </a:prstGeom>
          <a:noFill/>
          <a:ln/>
        </p:spPr>
        <p:txBody>
          <a:bodyPr wrap="square" lIns="0" tIns="0" rIns="0" bIns="0" rtlCol="0" anchor="ctr"/>
          <a:lstStyle/>
          <a:p>
            <a:pPr marL="0" indent="0">
              <a:buNone/>
            </a:pPr>
            <a:r>
              <a:rPr lang="en-US" sz="1000" i="1" dirty="0">
                <a:solidFill>
                  <a:srgbClr val="D4A857"/>
                </a:solidFill>
                <a:latin typeface="Consolas" pitchFamily="34" charset="0"/>
                <a:ea typeface="Consolas" pitchFamily="34" charset="-122"/>
                <a:cs typeface="Consolas" pitchFamily="34" charset="-120"/>
              </a:rPr>
              <a:t>TREMPEALEAU COUNTY</a:t>
            </a:r>
            <a:endParaRPr lang="en-US" sz="1000" dirty="0"/>
          </a:p>
        </p:txBody>
      </p:sp>
      <p:sp>
        <p:nvSpPr>
          <p:cNvPr id="14" name="Shape 12"/>
          <p:cNvSpPr/>
          <p:nvPr/>
        </p:nvSpPr>
        <p:spPr>
          <a:xfrm>
            <a:off x="8266176" y="3291840"/>
            <a:ext cx="3657600" cy="1280160"/>
          </a:xfrm>
          <a:prstGeom prst="rect">
            <a:avLst/>
          </a:prstGeom>
          <a:solidFill>
            <a:srgbClr val="0F1419"/>
          </a:solidFill>
          <a:ln/>
        </p:spPr>
      </p:sp>
      <p:sp>
        <p:nvSpPr>
          <p:cNvPr id="15" name="Shape 13"/>
          <p:cNvSpPr/>
          <p:nvPr/>
        </p:nvSpPr>
        <p:spPr>
          <a:xfrm>
            <a:off x="8266176" y="3291840"/>
            <a:ext cx="109728" cy="1280160"/>
          </a:xfrm>
          <a:prstGeom prst="rect">
            <a:avLst/>
          </a:prstGeom>
          <a:solidFill>
            <a:srgbClr val="C8102E"/>
          </a:solidFill>
          <a:ln/>
        </p:spPr>
      </p:sp>
      <p:sp>
        <p:nvSpPr>
          <p:cNvPr id="16" name="Text 14"/>
          <p:cNvSpPr/>
          <p:nvPr/>
        </p:nvSpPr>
        <p:spPr>
          <a:xfrm>
            <a:off x="8494776" y="3429000"/>
            <a:ext cx="457200" cy="457200"/>
          </a:xfrm>
          <a:prstGeom prst="rect">
            <a:avLst/>
          </a:prstGeom>
          <a:noFill/>
          <a:ln/>
        </p:spPr>
        <p:txBody>
          <a:bodyPr wrap="square" lIns="0" tIns="0" rIns="0" bIns="0" rtlCol="0" anchor="ctr"/>
          <a:lstStyle/>
          <a:p>
            <a:pPr marL="0" indent="0">
              <a:buNone/>
            </a:pPr>
            <a:r>
              <a:rPr lang="en-US" sz="2800" b="1" dirty="0">
                <a:solidFill>
                  <a:srgbClr val="C8102E"/>
                </a:solidFill>
                <a:latin typeface="Arial Black" pitchFamily="34" charset="0"/>
                <a:ea typeface="Arial Black" pitchFamily="34" charset="-122"/>
                <a:cs typeface="Arial Black" pitchFamily="34" charset="-120"/>
              </a:rPr>
              <a:t>3</a:t>
            </a:r>
            <a:endParaRPr lang="en-US" sz="2800" dirty="0"/>
          </a:p>
        </p:txBody>
      </p:sp>
      <p:sp>
        <p:nvSpPr>
          <p:cNvPr id="17" name="Text 15"/>
          <p:cNvSpPr/>
          <p:nvPr/>
        </p:nvSpPr>
        <p:spPr>
          <a:xfrm>
            <a:off x="9043416" y="3456432"/>
            <a:ext cx="2743200" cy="777240"/>
          </a:xfrm>
          <a:prstGeom prst="rect">
            <a:avLst/>
          </a:prstGeom>
          <a:noFill/>
          <a:ln/>
        </p:spPr>
        <p:txBody>
          <a:bodyPr wrap="square" lIns="0" tIns="0" rIns="0" bIns="0" rtlCol="0" anchor="ctr"/>
          <a:lstStyle/>
          <a:p>
            <a:pPr marL="0" indent="0">
              <a:buNone/>
            </a:pPr>
            <a:r>
              <a:rPr lang="en-US" sz="1300" b="1" dirty="0">
                <a:solidFill>
                  <a:srgbClr val="F7F4EE"/>
                </a:solidFill>
                <a:latin typeface="Calibri" pitchFamily="34" charset="0"/>
                <a:ea typeface="Calibri" pitchFamily="34" charset="-122"/>
                <a:cs typeface="Calibri" pitchFamily="34" charset="-120"/>
              </a:rPr>
              <a:t>173 outside police agencies got data with zero written agreements</a:t>
            </a:r>
            <a:endParaRPr lang="en-US" sz="1300" dirty="0"/>
          </a:p>
        </p:txBody>
      </p:sp>
      <p:sp>
        <p:nvSpPr>
          <p:cNvPr id="18" name="Text 16"/>
          <p:cNvSpPr/>
          <p:nvPr/>
        </p:nvSpPr>
        <p:spPr>
          <a:xfrm>
            <a:off x="9043416" y="4160520"/>
            <a:ext cx="2743200" cy="320040"/>
          </a:xfrm>
          <a:prstGeom prst="rect">
            <a:avLst/>
          </a:prstGeom>
          <a:noFill/>
          <a:ln/>
        </p:spPr>
        <p:txBody>
          <a:bodyPr wrap="square" lIns="0" tIns="0" rIns="0" bIns="0" rtlCol="0" anchor="ctr"/>
          <a:lstStyle/>
          <a:p>
            <a:pPr marL="0" indent="0">
              <a:buNone/>
            </a:pPr>
            <a:r>
              <a:rPr lang="en-US" sz="1000" i="1" dirty="0">
                <a:solidFill>
                  <a:srgbClr val="D4A857"/>
                </a:solidFill>
                <a:latin typeface="Consolas" pitchFamily="34" charset="0"/>
                <a:ea typeface="Consolas" pitchFamily="34" charset="-122"/>
                <a:cs typeface="Consolas" pitchFamily="34" charset="-120"/>
              </a:rPr>
              <a:t>TREMPEALEAU COUNTY</a:t>
            </a:r>
            <a:endParaRPr lang="en-US" sz="1000" dirty="0"/>
          </a:p>
        </p:txBody>
      </p:sp>
      <p:sp>
        <p:nvSpPr>
          <p:cNvPr id="19" name="Shape 17"/>
          <p:cNvSpPr/>
          <p:nvPr/>
        </p:nvSpPr>
        <p:spPr>
          <a:xfrm>
            <a:off x="457200" y="4709160"/>
            <a:ext cx="3657600" cy="1280160"/>
          </a:xfrm>
          <a:prstGeom prst="rect">
            <a:avLst/>
          </a:prstGeom>
          <a:solidFill>
            <a:srgbClr val="0F1419"/>
          </a:solidFill>
          <a:ln/>
        </p:spPr>
      </p:sp>
      <p:sp>
        <p:nvSpPr>
          <p:cNvPr id="20" name="Shape 18"/>
          <p:cNvSpPr/>
          <p:nvPr/>
        </p:nvSpPr>
        <p:spPr>
          <a:xfrm>
            <a:off x="457200" y="4709160"/>
            <a:ext cx="109728" cy="1280160"/>
          </a:xfrm>
          <a:prstGeom prst="rect">
            <a:avLst/>
          </a:prstGeom>
          <a:solidFill>
            <a:srgbClr val="C8102E"/>
          </a:solidFill>
          <a:ln/>
        </p:spPr>
      </p:sp>
      <p:sp>
        <p:nvSpPr>
          <p:cNvPr id="21" name="Text 19"/>
          <p:cNvSpPr/>
          <p:nvPr/>
        </p:nvSpPr>
        <p:spPr>
          <a:xfrm>
            <a:off x="685800" y="4846320"/>
            <a:ext cx="457200" cy="457200"/>
          </a:xfrm>
          <a:prstGeom prst="rect">
            <a:avLst/>
          </a:prstGeom>
          <a:noFill/>
          <a:ln/>
        </p:spPr>
        <p:txBody>
          <a:bodyPr wrap="square" lIns="0" tIns="0" rIns="0" bIns="0" rtlCol="0" anchor="ctr"/>
          <a:lstStyle/>
          <a:p>
            <a:pPr marL="0" indent="0">
              <a:buNone/>
            </a:pPr>
            <a:r>
              <a:rPr lang="en-US" sz="2800" b="1" dirty="0">
                <a:solidFill>
                  <a:srgbClr val="C8102E"/>
                </a:solidFill>
                <a:latin typeface="Arial Black" pitchFamily="34" charset="0"/>
                <a:ea typeface="Arial Black" pitchFamily="34" charset="-122"/>
                <a:cs typeface="Arial Black" pitchFamily="34" charset="-120"/>
              </a:rPr>
              <a:t>4</a:t>
            </a:r>
            <a:endParaRPr lang="en-US" sz="2800" dirty="0"/>
          </a:p>
        </p:txBody>
      </p:sp>
      <p:sp>
        <p:nvSpPr>
          <p:cNvPr id="22" name="Text 20"/>
          <p:cNvSpPr/>
          <p:nvPr/>
        </p:nvSpPr>
        <p:spPr>
          <a:xfrm>
            <a:off x="1234440" y="4873752"/>
            <a:ext cx="2743200" cy="777240"/>
          </a:xfrm>
          <a:prstGeom prst="rect">
            <a:avLst/>
          </a:prstGeom>
          <a:noFill/>
          <a:ln/>
        </p:spPr>
        <p:txBody>
          <a:bodyPr wrap="square" lIns="0" tIns="0" rIns="0" bIns="0" rtlCol="0" anchor="ctr"/>
          <a:lstStyle/>
          <a:p>
            <a:pPr marL="0" indent="0">
              <a:buNone/>
            </a:pPr>
            <a:r>
              <a:rPr lang="en-US" sz="1300" b="1" dirty="0">
                <a:solidFill>
                  <a:srgbClr val="F7F4EE"/>
                </a:solidFill>
                <a:latin typeface="Calibri" pitchFamily="34" charset="0"/>
                <a:ea typeface="Calibri" pitchFamily="34" charset="-122"/>
                <a:cs typeface="Calibri" pitchFamily="34" charset="-120"/>
              </a:rPr>
              <a:t>Galesville's Common Council never voted on the cameras</a:t>
            </a:r>
            <a:endParaRPr lang="en-US" sz="1300" dirty="0"/>
          </a:p>
        </p:txBody>
      </p:sp>
      <p:sp>
        <p:nvSpPr>
          <p:cNvPr id="23" name="Text 21"/>
          <p:cNvSpPr/>
          <p:nvPr/>
        </p:nvSpPr>
        <p:spPr>
          <a:xfrm>
            <a:off x="1234440" y="5577840"/>
            <a:ext cx="2743200" cy="320040"/>
          </a:xfrm>
          <a:prstGeom prst="rect">
            <a:avLst/>
          </a:prstGeom>
          <a:noFill/>
          <a:ln/>
        </p:spPr>
        <p:txBody>
          <a:bodyPr wrap="square" lIns="0" tIns="0" rIns="0" bIns="0" rtlCol="0" anchor="ctr"/>
          <a:lstStyle/>
          <a:p>
            <a:pPr marL="0" indent="0">
              <a:buNone/>
            </a:pPr>
            <a:r>
              <a:rPr lang="en-US" sz="1000" i="1" dirty="0">
                <a:solidFill>
                  <a:srgbClr val="D4A857"/>
                </a:solidFill>
                <a:latin typeface="Consolas" pitchFamily="34" charset="0"/>
                <a:ea typeface="Consolas" pitchFamily="34" charset="-122"/>
                <a:cs typeface="Consolas" pitchFamily="34" charset="-120"/>
              </a:rPr>
              <a:t>CITY OF GALESVILLE</a:t>
            </a:r>
            <a:endParaRPr lang="en-US" sz="1000" dirty="0"/>
          </a:p>
        </p:txBody>
      </p:sp>
      <p:sp>
        <p:nvSpPr>
          <p:cNvPr id="24" name="Shape 22"/>
          <p:cNvSpPr/>
          <p:nvPr/>
        </p:nvSpPr>
        <p:spPr>
          <a:xfrm>
            <a:off x="4361688" y="4709160"/>
            <a:ext cx="3657600" cy="1280160"/>
          </a:xfrm>
          <a:prstGeom prst="rect">
            <a:avLst/>
          </a:prstGeom>
          <a:solidFill>
            <a:srgbClr val="0F1419"/>
          </a:solidFill>
          <a:ln/>
        </p:spPr>
      </p:sp>
      <p:sp>
        <p:nvSpPr>
          <p:cNvPr id="25" name="Shape 23"/>
          <p:cNvSpPr/>
          <p:nvPr/>
        </p:nvSpPr>
        <p:spPr>
          <a:xfrm>
            <a:off x="4361688" y="4709160"/>
            <a:ext cx="109728" cy="1280160"/>
          </a:xfrm>
          <a:prstGeom prst="rect">
            <a:avLst/>
          </a:prstGeom>
          <a:solidFill>
            <a:srgbClr val="C8102E"/>
          </a:solidFill>
          <a:ln/>
        </p:spPr>
      </p:sp>
      <p:sp>
        <p:nvSpPr>
          <p:cNvPr id="26" name="Text 24"/>
          <p:cNvSpPr/>
          <p:nvPr/>
        </p:nvSpPr>
        <p:spPr>
          <a:xfrm>
            <a:off x="4590288" y="4846320"/>
            <a:ext cx="457200" cy="457200"/>
          </a:xfrm>
          <a:prstGeom prst="rect">
            <a:avLst/>
          </a:prstGeom>
          <a:noFill/>
          <a:ln/>
        </p:spPr>
        <p:txBody>
          <a:bodyPr wrap="square" lIns="0" tIns="0" rIns="0" bIns="0" rtlCol="0" anchor="ctr"/>
          <a:lstStyle/>
          <a:p>
            <a:pPr marL="0" indent="0">
              <a:buNone/>
            </a:pPr>
            <a:r>
              <a:rPr lang="en-US" sz="2800" b="1" dirty="0">
                <a:solidFill>
                  <a:srgbClr val="C8102E"/>
                </a:solidFill>
                <a:latin typeface="Arial Black" pitchFamily="34" charset="0"/>
                <a:ea typeface="Arial Black" pitchFamily="34" charset="-122"/>
                <a:cs typeface="Arial Black" pitchFamily="34" charset="-120"/>
              </a:rPr>
              <a:t>5</a:t>
            </a:r>
            <a:endParaRPr lang="en-US" sz="2800" dirty="0"/>
          </a:p>
        </p:txBody>
      </p:sp>
      <p:sp>
        <p:nvSpPr>
          <p:cNvPr id="27" name="Text 25"/>
          <p:cNvSpPr/>
          <p:nvPr/>
        </p:nvSpPr>
        <p:spPr>
          <a:xfrm>
            <a:off x="5138928" y="4873752"/>
            <a:ext cx="2743200" cy="777240"/>
          </a:xfrm>
          <a:prstGeom prst="rect">
            <a:avLst/>
          </a:prstGeom>
          <a:noFill/>
          <a:ln/>
        </p:spPr>
        <p:txBody>
          <a:bodyPr wrap="square" lIns="0" tIns="0" rIns="0" bIns="0" rtlCol="0" anchor="ctr"/>
          <a:lstStyle/>
          <a:p>
            <a:pPr marL="0" indent="0">
              <a:buNone/>
            </a:pPr>
            <a:r>
              <a:rPr lang="en-US" sz="1300" b="1" dirty="0">
                <a:solidFill>
                  <a:srgbClr val="F7F4EE"/>
                </a:solidFill>
                <a:latin typeface="Calibri" pitchFamily="34" charset="0"/>
                <a:ea typeface="Calibri" pitchFamily="34" charset="-122"/>
                <a:cs typeface="Calibri" pitchFamily="34" charset="-120"/>
              </a:rPr>
              <a:t>The Mayor approved cameras alone, without the Council</a:t>
            </a:r>
            <a:endParaRPr lang="en-US" sz="1300" dirty="0"/>
          </a:p>
        </p:txBody>
      </p:sp>
      <p:sp>
        <p:nvSpPr>
          <p:cNvPr id="28" name="Text 26"/>
          <p:cNvSpPr/>
          <p:nvPr/>
        </p:nvSpPr>
        <p:spPr>
          <a:xfrm>
            <a:off x="5138928" y="5577840"/>
            <a:ext cx="2743200" cy="320040"/>
          </a:xfrm>
          <a:prstGeom prst="rect">
            <a:avLst/>
          </a:prstGeom>
          <a:noFill/>
          <a:ln/>
        </p:spPr>
        <p:txBody>
          <a:bodyPr wrap="square" lIns="0" tIns="0" rIns="0" bIns="0" rtlCol="0" anchor="ctr"/>
          <a:lstStyle/>
          <a:p>
            <a:pPr marL="0" indent="0">
              <a:buNone/>
            </a:pPr>
            <a:r>
              <a:rPr lang="en-US" sz="1000" i="1" dirty="0">
                <a:solidFill>
                  <a:srgbClr val="D4A857"/>
                </a:solidFill>
                <a:latin typeface="Consolas" pitchFamily="34" charset="0"/>
                <a:ea typeface="Consolas" pitchFamily="34" charset="-122"/>
                <a:cs typeface="Consolas" pitchFamily="34" charset="-120"/>
              </a:rPr>
              <a:t>CITY OF GALESVILLE</a:t>
            </a:r>
            <a:endParaRPr lang="en-US" sz="1000" dirty="0"/>
          </a:p>
        </p:txBody>
      </p:sp>
      <p:sp>
        <p:nvSpPr>
          <p:cNvPr id="29" name="Shape 27"/>
          <p:cNvSpPr/>
          <p:nvPr/>
        </p:nvSpPr>
        <p:spPr>
          <a:xfrm>
            <a:off x="8266176" y="4709160"/>
            <a:ext cx="3657600" cy="1280160"/>
          </a:xfrm>
          <a:prstGeom prst="rect">
            <a:avLst/>
          </a:prstGeom>
          <a:solidFill>
            <a:srgbClr val="0F1419"/>
          </a:solidFill>
          <a:ln/>
        </p:spPr>
      </p:sp>
      <p:sp>
        <p:nvSpPr>
          <p:cNvPr id="30" name="Shape 28"/>
          <p:cNvSpPr/>
          <p:nvPr/>
        </p:nvSpPr>
        <p:spPr>
          <a:xfrm>
            <a:off x="8266176" y="4709160"/>
            <a:ext cx="109728" cy="1280160"/>
          </a:xfrm>
          <a:prstGeom prst="rect">
            <a:avLst/>
          </a:prstGeom>
          <a:solidFill>
            <a:srgbClr val="C8102E"/>
          </a:solidFill>
          <a:ln/>
        </p:spPr>
      </p:sp>
      <p:sp>
        <p:nvSpPr>
          <p:cNvPr id="31" name="Text 29"/>
          <p:cNvSpPr/>
          <p:nvPr/>
        </p:nvSpPr>
        <p:spPr>
          <a:xfrm>
            <a:off x="8494776" y="4846320"/>
            <a:ext cx="457200" cy="457200"/>
          </a:xfrm>
          <a:prstGeom prst="rect">
            <a:avLst/>
          </a:prstGeom>
          <a:noFill/>
          <a:ln/>
        </p:spPr>
        <p:txBody>
          <a:bodyPr wrap="square" lIns="0" tIns="0" rIns="0" bIns="0" rtlCol="0" anchor="ctr"/>
          <a:lstStyle/>
          <a:p>
            <a:pPr marL="0" indent="0">
              <a:buNone/>
            </a:pPr>
            <a:r>
              <a:rPr lang="en-US" sz="2800" b="1" dirty="0">
                <a:solidFill>
                  <a:srgbClr val="C8102E"/>
                </a:solidFill>
                <a:latin typeface="Arial Black" pitchFamily="34" charset="0"/>
                <a:ea typeface="Arial Black" pitchFamily="34" charset="-122"/>
                <a:cs typeface="Arial Black" pitchFamily="34" charset="-120"/>
              </a:rPr>
              <a:t>6</a:t>
            </a:r>
            <a:endParaRPr lang="en-US" sz="2800" dirty="0"/>
          </a:p>
        </p:txBody>
      </p:sp>
      <p:sp>
        <p:nvSpPr>
          <p:cNvPr id="32" name="Text 30"/>
          <p:cNvSpPr/>
          <p:nvPr/>
        </p:nvSpPr>
        <p:spPr>
          <a:xfrm>
            <a:off x="9043416" y="4873752"/>
            <a:ext cx="2743200" cy="777240"/>
          </a:xfrm>
          <a:prstGeom prst="rect">
            <a:avLst/>
          </a:prstGeom>
          <a:noFill/>
          <a:ln/>
        </p:spPr>
        <p:txBody>
          <a:bodyPr wrap="square" lIns="0" tIns="0" rIns="0" bIns="0" rtlCol="0" anchor="ctr"/>
          <a:lstStyle/>
          <a:p>
            <a:pPr marL="0" indent="0">
              <a:buNone/>
            </a:pPr>
            <a:r>
              <a:rPr lang="en-US" sz="1300" b="1" dirty="0">
                <a:solidFill>
                  <a:srgbClr val="F7F4EE"/>
                </a:solidFill>
                <a:latin typeface="Calibri" pitchFamily="34" charset="0"/>
                <a:ea typeface="Calibri" pitchFamily="34" charset="-122"/>
                <a:cs typeface="Calibri" pitchFamily="34" charset="-120"/>
              </a:rPr>
              <a:t>Cameras keep running after a formal legal complaint was filed</a:t>
            </a:r>
            <a:endParaRPr lang="en-US" sz="1300" dirty="0"/>
          </a:p>
        </p:txBody>
      </p:sp>
      <p:sp>
        <p:nvSpPr>
          <p:cNvPr id="33" name="Text 31"/>
          <p:cNvSpPr/>
          <p:nvPr/>
        </p:nvSpPr>
        <p:spPr>
          <a:xfrm>
            <a:off x="9043416" y="5577840"/>
            <a:ext cx="2743200" cy="320040"/>
          </a:xfrm>
          <a:prstGeom prst="rect">
            <a:avLst/>
          </a:prstGeom>
          <a:noFill/>
          <a:ln/>
        </p:spPr>
        <p:txBody>
          <a:bodyPr wrap="square" lIns="0" tIns="0" rIns="0" bIns="0" rtlCol="0" anchor="ctr"/>
          <a:lstStyle/>
          <a:p>
            <a:pPr marL="0" indent="0">
              <a:buNone/>
            </a:pPr>
            <a:r>
              <a:rPr lang="en-US" sz="1000" i="1" dirty="0">
                <a:solidFill>
                  <a:srgbClr val="D4A857"/>
                </a:solidFill>
                <a:latin typeface="Consolas" pitchFamily="34" charset="0"/>
                <a:ea typeface="Consolas" pitchFamily="34" charset="-122"/>
                <a:cs typeface="Consolas" pitchFamily="34" charset="-120"/>
              </a:rPr>
              <a:t>COUNTY &amp; CITY</a:t>
            </a:r>
            <a:endParaRPr lang="en-US" sz="1000" dirty="0"/>
          </a:p>
        </p:txBody>
      </p:sp>
      <p:sp>
        <p:nvSpPr>
          <p:cNvPr id="34" name="Text 32"/>
          <p:cNvSpPr/>
          <p:nvPr/>
        </p:nvSpPr>
        <p:spPr>
          <a:xfrm>
            <a:off x="365760" y="6537960"/>
            <a:ext cx="8229600" cy="274320"/>
          </a:xfrm>
          <a:prstGeom prst="rect">
            <a:avLst/>
          </a:prstGeom>
          <a:noFill/>
          <a:ln/>
        </p:spPr>
        <p:txBody>
          <a:bodyPr wrap="square" lIns="0" tIns="0" rIns="0" bIns="0" rtlCol="0" anchor="ctr"/>
          <a:lstStyle/>
          <a:p>
            <a:pPr marL="0" indent="0">
              <a:buNone/>
            </a:pPr>
            <a:r>
              <a:rPr lang="en-US" sz="900" i="1" dirty="0">
                <a:solidFill>
                  <a:srgbClr val="8B8B8B"/>
                </a:solidFill>
                <a:latin typeface="Calibri" pitchFamily="34" charset="0"/>
                <a:ea typeface="Calibri" pitchFamily="34" charset="-122"/>
                <a:cs typeface="Calibri" pitchFamily="34" charset="-120"/>
              </a:rPr>
              <a:t>Andy Parrish · Trempealeau County Supervisor, District 2</a:t>
            </a:r>
            <a:endParaRPr lang="en-US" sz="900" dirty="0"/>
          </a:p>
        </p:txBody>
      </p:sp>
      <p:sp>
        <p:nvSpPr>
          <p:cNvPr id="35" name="Text 33"/>
          <p:cNvSpPr/>
          <p:nvPr/>
        </p:nvSpPr>
        <p:spPr>
          <a:xfrm>
            <a:off x="8686800" y="6537960"/>
            <a:ext cx="3108960" cy="274320"/>
          </a:xfrm>
          <a:prstGeom prst="rect">
            <a:avLst/>
          </a:prstGeom>
          <a:noFill/>
          <a:ln/>
        </p:spPr>
        <p:txBody>
          <a:bodyPr wrap="square" lIns="0" tIns="0" rIns="0" bIns="0" rtlCol="0" anchor="ctr"/>
          <a:lstStyle/>
          <a:p>
            <a:pPr marL="0" indent="0" algn="r">
              <a:buNone/>
            </a:pPr>
            <a:r>
              <a:rPr lang="en-US" sz="900" i="1" dirty="0">
                <a:solidFill>
                  <a:srgbClr val="8B8B8B"/>
                </a:solidFill>
                <a:latin typeface="Calibri" pitchFamily="34" charset="0"/>
                <a:ea typeface="Calibri" pitchFamily="34" charset="-122"/>
                <a:cs typeface="Calibri" pitchFamily="34" charset="-120"/>
              </a:rPr>
              <a:t>Source documents on file. Open Records Act compliant.</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F1419"/>
        </a:solidFill>
        <a:effectLst/>
      </p:bgPr>
    </p:bg>
    <p:spTree>
      <p:nvGrpSpPr>
        <p:cNvPr id="1" name=""/>
        <p:cNvGrpSpPr/>
        <p:nvPr/>
      </p:nvGrpSpPr>
      <p:grpSpPr>
        <a:xfrm>
          <a:off x="0" y="0"/>
          <a:ext cx="0" cy="0"/>
          <a:chOff x="0" y="0"/>
          <a:chExt cx="0" cy="0"/>
        </a:xfrm>
      </p:grpSpPr>
      <p:sp>
        <p:nvSpPr>
          <p:cNvPr id="2" name="Shape 0"/>
          <p:cNvSpPr/>
          <p:nvPr/>
        </p:nvSpPr>
        <p:spPr>
          <a:xfrm>
            <a:off x="0" y="0"/>
            <a:ext cx="1280160" cy="6858000"/>
          </a:xfrm>
          <a:prstGeom prst="rect">
            <a:avLst/>
          </a:prstGeom>
          <a:solidFill>
            <a:srgbClr val="C8102E"/>
          </a:solidFill>
          <a:ln/>
        </p:spPr>
      </p:sp>
      <p:sp>
        <p:nvSpPr>
          <p:cNvPr id="3" name="Text 1"/>
          <p:cNvSpPr/>
          <p:nvPr/>
        </p:nvSpPr>
        <p:spPr>
          <a:xfrm>
            <a:off x="45720" y="548640"/>
            <a:ext cx="1188720" cy="274320"/>
          </a:xfrm>
          <a:prstGeom prst="rect">
            <a:avLst/>
          </a:prstGeom>
          <a:noFill/>
          <a:ln/>
        </p:spPr>
        <p:txBody>
          <a:bodyPr wrap="square" lIns="0" tIns="0" rIns="0" bIns="0" rtlCol="0" anchor="ctr"/>
          <a:lstStyle/>
          <a:p>
            <a:pPr marL="0" indent="0" algn="ctr">
              <a:buNone/>
            </a:pPr>
            <a:r>
              <a:rPr lang="en-US" sz="1100" b="1" kern="0" spc="400" dirty="0">
                <a:solidFill>
                  <a:srgbClr val="F7F4EE"/>
                </a:solidFill>
                <a:latin typeface="Calibri" pitchFamily="34" charset="0"/>
                <a:ea typeface="Calibri" pitchFamily="34" charset="-122"/>
                <a:cs typeface="Calibri" pitchFamily="34" charset="-120"/>
              </a:rPr>
              <a:t>COUNTY VIOLATION</a:t>
            </a:r>
            <a:endParaRPr lang="en-US" sz="1100" dirty="0"/>
          </a:p>
        </p:txBody>
      </p:sp>
      <p:sp>
        <p:nvSpPr>
          <p:cNvPr id="4" name="Shape 2"/>
          <p:cNvSpPr/>
          <p:nvPr/>
        </p:nvSpPr>
        <p:spPr>
          <a:xfrm>
            <a:off x="457200" y="868680"/>
            <a:ext cx="365760" cy="22860"/>
          </a:xfrm>
          <a:prstGeom prst="rect">
            <a:avLst/>
          </a:prstGeom>
          <a:solidFill>
            <a:srgbClr val="F7F4EE"/>
          </a:solidFill>
          <a:ln/>
        </p:spPr>
      </p:sp>
      <p:sp>
        <p:nvSpPr>
          <p:cNvPr id="5" name="Text 3"/>
          <p:cNvSpPr/>
          <p:nvPr/>
        </p:nvSpPr>
        <p:spPr>
          <a:xfrm>
            <a:off x="45720" y="1005840"/>
            <a:ext cx="1188720" cy="1463040"/>
          </a:xfrm>
          <a:prstGeom prst="rect">
            <a:avLst/>
          </a:prstGeom>
          <a:noFill/>
          <a:ln/>
        </p:spPr>
        <p:txBody>
          <a:bodyPr wrap="square" lIns="0" tIns="0" rIns="0" bIns="0" rtlCol="0" anchor="ctr"/>
          <a:lstStyle/>
          <a:p>
            <a:pPr marL="0" indent="0" algn="ctr">
              <a:buNone/>
            </a:pPr>
            <a:r>
              <a:rPr lang="en-US" sz="11000" b="1" dirty="0">
                <a:solidFill>
                  <a:srgbClr val="F7F4EE"/>
                </a:solidFill>
                <a:latin typeface="Arial Black" pitchFamily="34" charset="0"/>
                <a:ea typeface="Arial Black" pitchFamily="34" charset="-122"/>
                <a:cs typeface="Arial Black" pitchFamily="34" charset="-120"/>
              </a:rPr>
              <a:t>1</a:t>
            </a:r>
            <a:endParaRPr lang="en-US" sz="11000" dirty="0"/>
          </a:p>
        </p:txBody>
      </p:sp>
      <p:sp>
        <p:nvSpPr>
          <p:cNvPr id="6" name="Text 4"/>
          <p:cNvSpPr/>
          <p:nvPr/>
        </p:nvSpPr>
        <p:spPr>
          <a:xfrm>
            <a:off x="45720" y="6263640"/>
            <a:ext cx="1188720" cy="274320"/>
          </a:xfrm>
          <a:prstGeom prst="rect">
            <a:avLst/>
          </a:prstGeom>
          <a:noFill/>
          <a:ln/>
        </p:spPr>
        <p:txBody>
          <a:bodyPr wrap="square" lIns="0" tIns="0" rIns="0" bIns="0" rtlCol="0" anchor="ctr"/>
          <a:lstStyle/>
          <a:p>
            <a:pPr marL="0" indent="0" algn="ctr">
              <a:buNone/>
            </a:pPr>
            <a:r>
              <a:rPr lang="en-US" sz="900" i="1" kern="0" spc="300" dirty="0">
                <a:solidFill>
                  <a:srgbClr val="F7F4EE"/>
                </a:solidFill>
                <a:latin typeface="Calibri" pitchFamily="34" charset="0"/>
                <a:ea typeface="Calibri" pitchFamily="34" charset="-122"/>
                <a:cs typeface="Calibri" pitchFamily="34" charset="-120"/>
              </a:rPr>
              <a:t>1 OF 3</a:t>
            </a:r>
            <a:endParaRPr lang="en-US" sz="900" dirty="0"/>
          </a:p>
        </p:txBody>
      </p:sp>
      <p:sp>
        <p:nvSpPr>
          <p:cNvPr id="7" name="Text 5"/>
          <p:cNvSpPr/>
          <p:nvPr/>
        </p:nvSpPr>
        <p:spPr>
          <a:xfrm>
            <a:off x="1554480" y="457200"/>
            <a:ext cx="10332720" cy="365760"/>
          </a:xfrm>
          <a:prstGeom prst="rect">
            <a:avLst/>
          </a:prstGeom>
          <a:noFill/>
          <a:ln/>
        </p:spPr>
        <p:txBody>
          <a:bodyPr wrap="square" lIns="0" tIns="0" rIns="0" bIns="0" rtlCol="0" anchor="ctr"/>
          <a:lstStyle/>
          <a:p>
            <a:pPr marL="0" indent="0">
              <a:buNone/>
            </a:pPr>
            <a:r>
              <a:rPr lang="en-US" sz="1200" b="1" kern="0" spc="600" dirty="0">
                <a:solidFill>
                  <a:srgbClr val="D4A857"/>
                </a:solidFill>
                <a:latin typeface="Calibri" pitchFamily="34" charset="0"/>
                <a:ea typeface="Calibri" pitchFamily="34" charset="-122"/>
                <a:cs typeface="Calibri" pitchFamily="34" charset="-120"/>
              </a:rPr>
              <a:t>THE SHERIFF SIGNED A CONTRACT HE WAS NOT ALLOWED TO SIGN</a:t>
            </a:r>
            <a:endParaRPr lang="en-US" sz="1200" dirty="0"/>
          </a:p>
        </p:txBody>
      </p:sp>
      <p:sp>
        <p:nvSpPr>
          <p:cNvPr id="8" name="Text 6"/>
          <p:cNvSpPr/>
          <p:nvPr/>
        </p:nvSpPr>
        <p:spPr>
          <a:xfrm>
            <a:off x="1554480" y="868680"/>
            <a:ext cx="10332720" cy="914400"/>
          </a:xfrm>
          <a:prstGeom prst="rect">
            <a:avLst/>
          </a:prstGeom>
          <a:noFill/>
          <a:ln/>
        </p:spPr>
        <p:txBody>
          <a:bodyPr wrap="square" lIns="0" tIns="0" rIns="0" bIns="0" rtlCol="0" anchor="ctr"/>
          <a:lstStyle/>
          <a:p>
            <a:pPr marL="0" indent="0">
              <a:buNone/>
            </a:pPr>
            <a:r>
              <a:rPr lang="en-US" sz="2800" b="1" dirty="0">
                <a:solidFill>
                  <a:srgbClr val="F7F4EE"/>
                </a:solidFill>
                <a:latin typeface="Georgia" pitchFamily="34" charset="0"/>
                <a:ea typeface="Georgia" pitchFamily="34" charset="-122"/>
                <a:cs typeface="Georgia" pitchFamily="34" charset="-120"/>
              </a:rPr>
              <a:t>In Wisconsin, only the County Board can sign contracts that spend taxpayer money. The Sheriff cannot do it on his own.</a:t>
            </a:r>
            <a:endParaRPr lang="en-US" sz="2800" dirty="0"/>
          </a:p>
        </p:txBody>
      </p:sp>
      <p:sp>
        <p:nvSpPr>
          <p:cNvPr id="9" name="Shape 7"/>
          <p:cNvSpPr/>
          <p:nvPr/>
        </p:nvSpPr>
        <p:spPr>
          <a:xfrm>
            <a:off x="1554480" y="1965960"/>
            <a:ext cx="10332720" cy="1554480"/>
          </a:xfrm>
          <a:prstGeom prst="rect">
            <a:avLst/>
          </a:prstGeom>
          <a:solidFill>
            <a:srgbClr val="1A1F26"/>
          </a:solidFill>
          <a:ln w="9525">
            <a:solidFill>
              <a:srgbClr val="D4A857"/>
            </a:solidFill>
            <a:prstDash val="solid"/>
          </a:ln>
        </p:spPr>
      </p:sp>
      <p:sp>
        <p:nvSpPr>
          <p:cNvPr id="10" name="Text 8"/>
          <p:cNvSpPr/>
          <p:nvPr/>
        </p:nvSpPr>
        <p:spPr>
          <a:xfrm>
            <a:off x="1783080" y="2057400"/>
            <a:ext cx="9875520" cy="274320"/>
          </a:xfrm>
          <a:prstGeom prst="rect">
            <a:avLst/>
          </a:prstGeom>
          <a:noFill/>
          <a:ln/>
        </p:spPr>
        <p:txBody>
          <a:bodyPr wrap="square" lIns="0" tIns="0" rIns="0" bIns="0" rtlCol="0" anchor="ctr"/>
          <a:lstStyle/>
          <a:p>
            <a:pPr marL="0" indent="0">
              <a:buNone/>
            </a:pPr>
            <a:r>
              <a:rPr lang="en-US" sz="1000" b="1" kern="0" spc="400" dirty="0">
                <a:solidFill>
                  <a:srgbClr val="D4A857"/>
                </a:solidFill>
                <a:latin typeface="Calibri" pitchFamily="34" charset="0"/>
                <a:ea typeface="Calibri" pitchFamily="34" charset="-122"/>
                <a:cs typeface="Calibri" pitchFamily="34" charset="-120"/>
              </a:rPr>
              <a:t>WHAT THE LAW SAYS</a:t>
            </a:r>
            <a:endParaRPr lang="en-US" sz="1000" dirty="0"/>
          </a:p>
        </p:txBody>
      </p:sp>
      <p:sp>
        <p:nvSpPr>
          <p:cNvPr id="11" name="Text 9"/>
          <p:cNvSpPr/>
          <p:nvPr/>
        </p:nvSpPr>
        <p:spPr>
          <a:xfrm>
            <a:off x="1783080" y="2331720"/>
            <a:ext cx="9875520" cy="320040"/>
          </a:xfrm>
          <a:prstGeom prst="rect">
            <a:avLst/>
          </a:prstGeom>
          <a:noFill/>
          <a:ln/>
        </p:spPr>
        <p:txBody>
          <a:bodyPr wrap="square" lIns="0" tIns="0" rIns="0" bIns="0" rtlCol="0" anchor="ctr"/>
          <a:lstStyle/>
          <a:p>
            <a:pPr marL="0" indent="0">
              <a:buNone/>
            </a:pPr>
            <a:r>
              <a:rPr lang="en-US" sz="1300" b="1" dirty="0">
                <a:solidFill>
                  <a:srgbClr val="F7F4EE"/>
                </a:solidFill>
                <a:latin typeface="Consolas" pitchFamily="34" charset="0"/>
                <a:ea typeface="Consolas" pitchFamily="34" charset="-122"/>
                <a:cs typeface="Consolas" pitchFamily="34" charset="-120"/>
              </a:rPr>
              <a:t>Wisconsin Attorney General Opinion (1989)  ·  Wis. Statutes 59.07 and 59.27</a:t>
            </a:r>
            <a:endParaRPr lang="en-US" sz="1300" dirty="0"/>
          </a:p>
        </p:txBody>
      </p:sp>
      <p:sp>
        <p:nvSpPr>
          <p:cNvPr id="12" name="Text 10"/>
          <p:cNvSpPr/>
          <p:nvPr/>
        </p:nvSpPr>
        <p:spPr>
          <a:xfrm>
            <a:off x="1783080" y="2697480"/>
            <a:ext cx="9875520" cy="777240"/>
          </a:xfrm>
          <a:prstGeom prst="rect">
            <a:avLst/>
          </a:prstGeom>
          <a:noFill/>
          <a:ln/>
        </p:spPr>
        <p:txBody>
          <a:bodyPr wrap="square" lIns="0" tIns="0" rIns="0" bIns="0" rtlCol="0" anchor="ctr"/>
          <a:lstStyle/>
          <a:p>
            <a:pPr marL="0" indent="0">
              <a:buNone/>
            </a:pPr>
            <a:r>
              <a:rPr lang="en-US" sz="1300" i="1" dirty="0">
                <a:solidFill>
                  <a:srgbClr val="F7F4EE"/>
                </a:solidFill>
                <a:latin typeface="Georgia" pitchFamily="34" charset="0"/>
                <a:ea typeface="Georgia" pitchFamily="34" charset="-122"/>
                <a:cs typeface="Georgia" pitchFamily="34" charset="-120"/>
              </a:rPr>
              <a:t>"A county officer cannot sign contracts unless the law clearly gives them that power, or unless it's obviously part of the job they were hired to do."</a:t>
            </a:r>
            <a:endParaRPr lang="en-US" sz="1300" dirty="0"/>
          </a:p>
        </p:txBody>
      </p:sp>
      <p:sp>
        <p:nvSpPr>
          <p:cNvPr id="13" name="Text 11"/>
          <p:cNvSpPr/>
          <p:nvPr/>
        </p:nvSpPr>
        <p:spPr>
          <a:xfrm>
            <a:off x="1554480" y="3703320"/>
            <a:ext cx="10332720" cy="274320"/>
          </a:xfrm>
          <a:prstGeom prst="rect">
            <a:avLst/>
          </a:prstGeom>
          <a:noFill/>
          <a:ln/>
        </p:spPr>
        <p:txBody>
          <a:bodyPr wrap="square" lIns="0" tIns="0" rIns="0" bIns="0" rtlCol="0" anchor="ctr"/>
          <a:lstStyle/>
          <a:p>
            <a:pPr marL="0" indent="0">
              <a:buNone/>
            </a:pPr>
            <a:r>
              <a:rPr lang="en-US" sz="1100" b="1" kern="0" spc="400" dirty="0">
                <a:solidFill>
                  <a:srgbClr val="D4A857"/>
                </a:solidFill>
                <a:latin typeface="Calibri" pitchFamily="34" charset="0"/>
                <a:ea typeface="Calibri" pitchFamily="34" charset="-122"/>
                <a:cs typeface="Calibri" pitchFamily="34" charset="-120"/>
              </a:rPr>
              <a:t>WHAT HAPPENED</a:t>
            </a:r>
            <a:endParaRPr lang="en-US" sz="1100" dirty="0"/>
          </a:p>
        </p:txBody>
      </p:sp>
      <p:sp>
        <p:nvSpPr>
          <p:cNvPr id="14" name="Shape 12"/>
          <p:cNvSpPr/>
          <p:nvPr/>
        </p:nvSpPr>
        <p:spPr>
          <a:xfrm>
            <a:off x="1691640" y="4087368"/>
            <a:ext cx="146304" cy="146304"/>
          </a:xfrm>
          <a:prstGeom prst="ellipse">
            <a:avLst/>
          </a:prstGeom>
          <a:solidFill>
            <a:srgbClr val="C8102E"/>
          </a:solidFill>
          <a:ln/>
        </p:spPr>
      </p:sp>
      <p:sp>
        <p:nvSpPr>
          <p:cNvPr id="15" name="Text 13"/>
          <p:cNvSpPr/>
          <p:nvPr/>
        </p:nvSpPr>
        <p:spPr>
          <a:xfrm>
            <a:off x="1965960" y="4023360"/>
            <a:ext cx="9875520" cy="502920"/>
          </a:xfrm>
          <a:prstGeom prst="rect">
            <a:avLst/>
          </a:prstGeom>
          <a:noFill/>
          <a:ln/>
        </p:spPr>
        <p:txBody>
          <a:bodyPr wrap="square" lIns="0" tIns="0" rIns="0" bIns="0" rtlCol="0" anchor="ctr"/>
          <a:lstStyle/>
          <a:p>
            <a:pPr marL="0" indent="0">
              <a:buNone/>
            </a:pPr>
            <a:r>
              <a:rPr lang="en-US" sz="1200" dirty="0">
                <a:solidFill>
                  <a:srgbClr val="F7F4EE"/>
                </a:solidFill>
                <a:latin typeface="Calibri" pitchFamily="34" charset="0"/>
                <a:ea typeface="Calibri" pitchFamily="34" charset="-122"/>
                <a:cs typeface="Calibri" pitchFamily="34" charset="-120"/>
              </a:rPr>
              <a:t>On November 15, 2024, Sheriff Brett Semingson signed a 24-month, $20,650 contract with Flock Safety by himself.</a:t>
            </a:r>
            <a:endParaRPr lang="en-US" sz="1200" dirty="0"/>
          </a:p>
        </p:txBody>
      </p:sp>
      <p:sp>
        <p:nvSpPr>
          <p:cNvPr id="16" name="Shape 14"/>
          <p:cNvSpPr/>
          <p:nvPr/>
        </p:nvSpPr>
        <p:spPr>
          <a:xfrm>
            <a:off x="1691640" y="4590288"/>
            <a:ext cx="146304" cy="146304"/>
          </a:xfrm>
          <a:prstGeom prst="ellipse">
            <a:avLst/>
          </a:prstGeom>
          <a:solidFill>
            <a:srgbClr val="C8102E"/>
          </a:solidFill>
          <a:ln/>
        </p:spPr>
      </p:sp>
      <p:sp>
        <p:nvSpPr>
          <p:cNvPr id="17" name="Text 15"/>
          <p:cNvSpPr/>
          <p:nvPr/>
        </p:nvSpPr>
        <p:spPr>
          <a:xfrm>
            <a:off x="1965960" y="4526280"/>
            <a:ext cx="9875520" cy="502920"/>
          </a:xfrm>
          <a:prstGeom prst="rect">
            <a:avLst/>
          </a:prstGeom>
          <a:noFill/>
          <a:ln/>
        </p:spPr>
        <p:txBody>
          <a:bodyPr wrap="square" lIns="0" tIns="0" rIns="0" bIns="0" rtlCol="0" anchor="ctr"/>
          <a:lstStyle/>
          <a:p>
            <a:pPr marL="0" indent="0">
              <a:buNone/>
            </a:pPr>
            <a:r>
              <a:rPr lang="en-US" sz="1200" dirty="0">
                <a:solidFill>
                  <a:srgbClr val="F7F4EE"/>
                </a:solidFill>
                <a:latin typeface="Calibri" pitchFamily="34" charset="0"/>
                <a:ea typeface="Calibri" pitchFamily="34" charset="-122"/>
                <a:cs typeface="Calibri" pitchFamily="34" charset="-120"/>
              </a:rPr>
              <a:t>State law lists exactly what a sheriff is allowed to do. Buying surveillance equipment is not on that list.</a:t>
            </a:r>
            <a:endParaRPr lang="en-US" sz="1200" dirty="0"/>
          </a:p>
        </p:txBody>
      </p:sp>
      <p:sp>
        <p:nvSpPr>
          <p:cNvPr id="18" name="Shape 16"/>
          <p:cNvSpPr/>
          <p:nvPr/>
        </p:nvSpPr>
        <p:spPr>
          <a:xfrm>
            <a:off x="1691640" y="5093208"/>
            <a:ext cx="146304" cy="146304"/>
          </a:xfrm>
          <a:prstGeom prst="ellipse">
            <a:avLst/>
          </a:prstGeom>
          <a:solidFill>
            <a:srgbClr val="C8102E"/>
          </a:solidFill>
          <a:ln/>
        </p:spPr>
      </p:sp>
      <p:sp>
        <p:nvSpPr>
          <p:cNvPr id="19" name="Text 17"/>
          <p:cNvSpPr/>
          <p:nvPr/>
        </p:nvSpPr>
        <p:spPr>
          <a:xfrm>
            <a:off x="1965960" y="5029200"/>
            <a:ext cx="9875520" cy="502920"/>
          </a:xfrm>
          <a:prstGeom prst="rect">
            <a:avLst/>
          </a:prstGeom>
          <a:noFill/>
          <a:ln/>
        </p:spPr>
        <p:txBody>
          <a:bodyPr wrap="square" lIns="0" tIns="0" rIns="0" bIns="0" rtlCol="0" anchor="ctr"/>
          <a:lstStyle/>
          <a:p>
            <a:pPr marL="0" indent="0">
              <a:buNone/>
            </a:pPr>
            <a:r>
              <a:rPr lang="en-US" sz="1200" dirty="0">
                <a:solidFill>
                  <a:srgbClr val="F7F4EE"/>
                </a:solidFill>
                <a:latin typeface="Calibri" pitchFamily="34" charset="0"/>
                <a:ea typeface="Calibri" pitchFamily="34" charset="-122"/>
                <a:cs typeface="Calibri" pitchFamily="34" charset="-120"/>
              </a:rPr>
              <a:t>State law gives the power to spend county money to the County Board — the elected supervisors — not to the Sheriff.</a:t>
            </a:r>
            <a:endParaRPr lang="en-US" sz="1200" dirty="0"/>
          </a:p>
        </p:txBody>
      </p:sp>
      <p:sp>
        <p:nvSpPr>
          <p:cNvPr id="20" name="Shape 18"/>
          <p:cNvSpPr/>
          <p:nvPr/>
        </p:nvSpPr>
        <p:spPr>
          <a:xfrm>
            <a:off x="1691640" y="5596128"/>
            <a:ext cx="146304" cy="146304"/>
          </a:xfrm>
          <a:prstGeom prst="ellipse">
            <a:avLst/>
          </a:prstGeom>
          <a:solidFill>
            <a:srgbClr val="C8102E"/>
          </a:solidFill>
          <a:ln/>
        </p:spPr>
      </p:sp>
      <p:sp>
        <p:nvSpPr>
          <p:cNvPr id="21" name="Text 19"/>
          <p:cNvSpPr/>
          <p:nvPr/>
        </p:nvSpPr>
        <p:spPr>
          <a:xfrm>
            <a:off x="1965960" y="5532120"/>
            <a:ext cx="9875520" cy="502920"/>
          </a:xfrm>
          <a:prstGeom prst="rect">
            <a:avLst/>
          </a:prstGeom>
          <a:noFill/>
          <a:ln/>
        </p:spPr>
        <p:txBody>
          <a:bodyPr wrap="square" lIns="0" tIns="0" rIns="0" bIns="0" rtlCol="0" anchor="ctr"/>
          <a:lstStyle/>
          <a:p>
            <a:pPr marL="0" indent="0">
              <a:buNone/>
            </a:pPr>
            <a:r>
              <a:rPr lang="en-US" sz="1200" dirty="0">
                <a:solidFill>
                  <a:srgbClr val="F7F4EE"/>
                </a:solidFill>
                <a:latin typeface="Calibri" pitchFamily="34" charset="0"/>
                <a:ea typeface="Calibri" pitchFamily="34" charset="-122"/>
                <a:cs typeface="Calibri" pitchFamily="34" charset="-120"/>
              </a:rPr>
              <a:t>A 2009 Wisconsin court ruling (Brown County) confirmed it: sheriffs handle traditional law enforcement duties only. Purchasing equipment is a budget matter, and budget decisions belong to the Board.</a:t>
            </a:r>
            <a:endParaRPr lang="en-US" sz="1200" dirty="0"/>
          </a:p>
        </p:txBody>
      </p:sp>
      <p:sp>
        <p:nvSpPr>
          <p:cNvPr id="22" name="Text 20"/>
          <p:cNvSpPr/>
          <p:nvPr/>
        </p:nvSpPr>
        <p:spPr>
          <a:xfrm>
            <a:off x="365760" y="6537960"/>
            <a:ext cx="8229600" cy="274320"/>
          </a:xfrm>
          <a:prstGeom prst="rect">
            <a:avLst/>
          </a:prstGeom>
          <a:noFill/>
          <a:ln/>
        </p:spPr>
        <p:txBody>
          <a:bodyPr wrap="square" lIns="0" tIns="0" rIns="0" bIns="0" rtlCol="0" anchor="ctr"/>
          <a:lstStyle/>
          <a:p>
            <a:pPr marL="0" indent="0">
              <a:buNone/>
            </a:pPr>
            <a:r>
              <a:rPr lang="en-US" sz="900" i="1" dirty="0">
                <a:solidFill>
                  <a:srgbClr val="8B8B8B"/>
                </a:solidFill>
                <a:latin typeface="Calibri" pitchFamily="34" charset="0"/>
                <a:ea typeface="Calibri" pitchFamily="34" charset="-122"/>
                <a:cs typeface="Calibri" pitchFamily="34" charset="-120"/>
              </a:rPr>
              <a:t>Andy Parrish · Trempealeau County Supervisor, District 2</a:t>
            </a:r>
            <a:endParaRPr lang="en-US" sz="900" dirty="0"/>
          </a:p>
        </p:txBody>
      </p:sp>
      <p:sp>
        <p:nvSpPr>
          <p:cNvPr id="23" name="Text 21"/>
          <p:cNvSpPr/>
          <p:nvPr/>
        </p:nvSpPr>
        <p:spPr>
          <a:xfrm>
            <a:off x="8686800" y="6537960"/>
            <a:ext cx="3108960" cy="274320"/>
          </a:xfrm>
          <a:prstGeom prst="rect">
            <a:avLst/>
          </a:prstGeom>
          <a:noFill/>
          <a:ln/>
        </p:spPr>
        <p:txBody>
          <a:bodyPr wrap="square" lIns="0" tIns="0" rIns="0" bIns="0" rtlCol="0" anchor="ctr"/>
          <a:lstStyle/>
          <a:p>
            <a:pPr marL="0" indent="0" algn="r">
              <a:buNone/>
            </a:pPr>
            <a:r>
              <a:rPr lang="en-US" sz="900" i="1" dirty="0">
                <a:solidFill>
                  <a:srgbClr val="8B8B8B"/>
                </a:solidFill>
                <a:latin typeface="Calibri" pitchFamily="34" charset="0"/>
                <a:ea typeface="Calibri" pitchFamily="34" charset="-122"/>
                <a:cs typeface="Calibri" pitchFamily="34" charset="-120"/>
              </a:rPr>
              <a:t>Source documents on file. Open Records Act compliant.</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4EE"/>
        </a:solidFill>
        <a:effectLst/>
      </p:bgPr>
    </p:bg>
    <p:spTree>
      <p:nvGrpSpPr>
        <p:cNvPr id="1" name=""/>
        <p:cNvGrpSpPr/>
        <p:nvPr/>
      </p:nvGrpSpPr>
      <p:grpSpPr>
        <a:xfrm>
          <a:off x="0" y="0"/>
          <a:ext cx="0" cy="0"/>
          <a:chOff x="0" y="0"/>
          <a:chExt cx="0" cy="0"/>
        </a:xfrm>
      </p:grpSpPr>
      <p:sp>
        <p:nvSpPr>
          <p:cNvPr id="2" name="Shape 0"/>
          <p:cNvSpPr/>
          <p:nvPr/>
        </p:nvSpPr>
        <p:spPr>
          <a:xfrm>
            <a:off x="0" y="0"/>
            <a:ext cx="1280160" cy="6858000"/>
          </a:xfrm>
          <a:prstGeom prst="rect">
            <a:avLst/>
          </a:prstGeom>
          <a:solidFill>
            <a:srgbClr val="C8102E"/>
          </a:solidFill>
          <a:ln/>
        </p:spPr>
      </p:sp>
      <p:sp>
        <p:nvSpPr>
          <p:cNvPr id="3" name="Text 1"/>
          <p:cNvSpPr/>
          <p:nvPr/>
        </p:nvSpPr>
        <p:spPr>
          <a:xfrm>
            <a:off x="45720" y="548640"/>
            <a:ext cx="1188720" cy="274320"/>
          </a:xfrm>
          <a:prstGeom prst="rect">
            <a:avLst/>
          </a:prstGeom>
          <a:noFill/>
          <a:ln/>
        </p:spPr>
        <p:txBody>
          <a:bodyPr wrap="square" lIns="0" tIns="0" rIns="0" bIns="0" rtlCol="0" anchor="ctr"/>
          <a:lstStyle/>
          <a:p>
            <a:pPr marL="0" indent="0" algn="ctr">
              <a:buNone/>
            </a:pPr>
            <a:r>
              <a:rPr lang="en-US" sz="1100" b="1" kern="0" spc="400" dirty="0">
                <a:solidFill>
                  <a:srgbClr val="F7F4EE"/>
                </a:solidFill>
                <a:latin typeface="Calibri" pitchFamily="34" charset="0"/>
                <a:ea typeface="Calibri" pitchFamily="34" charset="-122"/>
                <a:cs typeface="Calibri" pitchFamily="34" charset="-120"/>
              </a:rPr>
              <a:t>COUNTY VIOLATION</a:t>
            </a:r>
            <a:endParaRPr lang="en-US" sz="1100" dirty="0"/>
          </a:p>
        </p:txBody>
      </p:sp>
      <p:sp>
        <p:nvSpPr>
          <p:cNvPr id="4" name="Shape 2"/>
          <p:cNvSpPr/>
          <p:nvPr/>
        </p:nvSpPr>
        <p:spPr>
          <a:xfrm>
            <a:off x="457200" y="868680"/>
            <a:ext cx="365760" cy="22860"/>
          </a:xfrm>
          <a:prstGeom prst="rect">
            <a:avLst/>
          </a:prstGeom>
          <a:solidFill>
            <a:srgbClr val="F7F4EE"/>
          </a:solidFill>
          <a:ln/>
        </p:spPr>
      </p:sp>
      <p:sp>
        <p:nvSpPr>
          <p:cNvPr id="5" name="Text 3"/>
          <p:cNvSpPr/>
          <p:nvPr/>
        </p:nvSpPr>
        <p:spPr>
          <a:xfrm>
            <a:off x="45720" y="1005840"/>
            <a:ext cx="1188720" cy="1463040"/>
          </a:xfrm>
          <a:prstGeom prst="rect">
            <a:avLst/>
          </a:prstGeom>
          <a:noFill/>
          <a:ln/>
        </p:spPr>
        <p:txBody>
          <a:bodyPr wrap="square" lIns="0" tIns="0" rIns="0" bIns="0" rtlCol="0" anchor="ctr"/>
          <a:lstStyle/>
          <a:p>
            <a:pPr marL="0" indent="0" algn="ctr">
              <a:buNone/>
            </a:pPr>
            <a:r>
              <a:rPr lang="en-US" sz="11000" b="1" dirty="0">
                <a:solidFill>
                  <a:srgbClr val="F7F4EE"/>
                </a:solidFill>
                <a:latin typeface="Arial Black" pitchFamily="34" charset="0"/>
                <a:ea typeface="Arial Black" pitchFamily="34" charset="-122"/>
                <a:cs typeface="Arial Black" pitchFamily="34" charset="-120"/>
              </a:rPr>
              <a:t>2</a:t>
            </a:r>
            <a:endParaRPr lang="en-US" sz="11000" dirty="0"/>
          </a:p>
        </p:txBody>
      </p:sp>
      <p:sp>
        <p:nvSpPr>
          <p:cNvPr id="6" name="Text 4"/>
          <p:cNvSpPr/>
          <p:nvPr/>
        </p:nvSpPr>
        <p:spPr>
          <a:xfrm>
            <a:off x="45720" y="6263640"/>
            <a:ext cx="1188720" cy="274320"/>
          </a:xfrm>
          <a:prstGeom prst="rect">
            <a:avLst/>
          </a:prstGeom>
          <a:noFill/>
          <a:ln/>
        </p:spPr>
        <p:txBody>
          <a:bodyPr wrap="square" lIns="0" tIns="0" rIns="0" bIns="0" rtlCol="0" anchor="ctr"/>
          <a:lstStyle/>
          <a:p>
            <a:pPr marL="0" indent="0" algn="ctr">
              <a:buNone/>
            </a:pPr>
            <a:r>
              <a:rPr lang="en-US" sz="900" i="1" kern="0" spc="300" dirty="0">
                <a:solidFill>
                  <a:srgbClr val="F7F4EE"/>
                </a:solidFill>
                <a:latin typeface="Calibri" pitchFamily="34" charset="0"/>
                <a:ea typeface="Calibri" pitchFamily="34" charset="-122"/>
                <a:cs typeface="Calibri" pitchFamily="34" charset="-120"/>
              </a:rPr>
              <a:t>2 OF 3</a:t>
            </a:r>
            <a:endParaRPr lang="en-US" sz="900" dirty="0"/>
          </a:p>
        </p:txBody>
      </p:sp>
      <p:sp>
        <p:nvSpPr>
          <p:cNvPr id="7" name="Text 5"/>
          <p:cNvSpPr/>
          <p:nvPr/>
        </p:nvSpPr>
        <p:spPr>
          <a:xfrm>
            <a:off x="1554480" y="457200"/>
            <a:ext cx="10332720" cy="365760"/>
          </a:xfrm>
          <a:prstGeom prst="rect">
            <a:avLst/>
          </a:prstGeom>
          <a:noFill/>
          <a:ln/>
        </p:spPr>
        <p:txBody>
          <a:bodyPr wrap="square" lIns="0" tIns="0" rIns="0" bIns="0" rtlCol="0" anchor="ctr"/>
          <a:lstStyle/>
          <a:p>
            <a:pPr marL="0" indent="0">
              <a:buNone/>
            </a:pPr>
            <a:r>
              <a:rPr lang="en-US" sz="1200" b="1" kern="0" spc="600" dirty="0">
                <a:solidFill>
                  <a:srgbClr val="C8102E"/>
                </a:solidFill>
                <a:latin typeface="Calibri" pitchFamily="34" charset="0"/>
                <a:ea typeface="Calibri" pitchFamily="34" charset="-122"/>
                <a:cs typeface="Calibri" pitchFamily="34" charset="-120"/>
              </a:rPr>
              <a:t>THE COUNTY BOARD NEVER GOT A VOTE</a:t>
            </a:r>
            <a:endParaRPr lang="en-US" sz="1200" dirty="0"/>
          </a:p>
        </p:txBody>
      </p:sp>
      <p:sp>
        <p:nvSpPr>
          <p:cNvPr id="8" name="Text 6"/>
          <p:cNvSpPr/>
          <p:nvPr/>
        </p:nvSpPr>
        <p:spPr>
          <a:xfrm>
            <a:off x="1554480" y="868680"/>
            <a:ext cx="10332720" cy="914400"/>
          </a:xfrm>
          <a:prstGeom prst="rect">
            <a:avLst/>
          </a:prstGeom>
          <a:noFill/>
          <a:ln/>
        </p:spPr>
        <p:txBody>
          <a:bodyPr wrap="square" lIns="0" tIns="0" rIns="0" bIns="0" rtlCol="0" anchor="ctr"/>
          <a:lstStyle/>
          <a:p>
            <a:pPr marL="0" indent="0">
              <a:buNone/>
            </a:pPr>
            <a:r>
              <a:rPr lang="en-US" sz="2600" b="1" dirty="0">
                <a:solidFill>
                  <a:srgbClr val="0F1419"/>
                </a:solidFill>
                <a:latin typeface="Georgia" pitchFamily="34" charset="0"/>
                <a:ea typeface="Georgia" pitchFamily="34" charset="-122"/>
                <a:cs typeface="Georgia" pitchFamily="34" charset="-120"/>
              </a:rPr>
              <a:t>The contract spent $20,650 of public money. The elected County Board was never asked to vote yes or no.</a:t>
            </a:r>
            <a:endParaRPr lang="en-US" sz="2600" dirty="0"/>
          </a:p>
        </p:txBody>
      </p:sp>
      <p:sp>
        <p:nvSpPr>
          <p:cNvPr id="9" name="Shape 7"/>
          <p:cNvSpPr/>
          <p:nvPr/>
        </p:nvSpPr>
        <p:spPr>
          <a:xfrm>
            <a:off x="1554480" y="1920240"/>
            <a:ext cx="10332720" cy="1508760"/>
          </a:xfrm>
          <a:prstGeom prst="rect">
            <a:avLst/>
          </a:prstGeom>
          <a:solidFill>
            <a:srgbClr val="FFFFFF"/>
          </a:solidFill>
          <a:ln w="6350">
            <a:solidFill>
              <a:srgbClr val="C9C7C2"/>
            </a:solidFill>
            <a:prstDash val="solid"/>
          </a:ln>
        </p:spPr>
      </p:sp>
      <p:sp>
        <p:nvSpPr>
          <p:cNvPr id="10" name="Shape 8"/>
          <p:cNvSpPr/>
          <p:nvPr/>
        </p:nvSpPr>
        <p:spPr>
          <a:xfrm>
            <a:off x="1554480" y="1920240"/>
            <a:ext cx="91440" cy="1508760"/>
          </a:xfrm>
          <a:prstGeom prst="rect">
            <a:avLst/>
          </a:prstGeom>
          <a:solidFill>
            <a:srgbClr val="C8102E"/>
          </a:solidFill>
          <a:ln/>
        </p:spPr>
      </p:sp>
      <p:sp>
        <p:nvSpPr>
          <p:cNvPr id="11" name="Text 9"/>
          <p:cNvSpPr/>
          <p:nvPr/>
        </p:nvSpPr>
        <p:spPr>
          <a:xfrm>
            <a:off x="1783080" y="2011680"/>
            <a:ext cx="9875520" cy="274320"/>
          </a:xfrm>
          <a:prstGeom prst="rect">
            <a:avLst/>
          </a:prstGeom>
          <a:noFill/>
          <a:ln/>
        </p:spPr>
        <p:txBody>
          <a:bodyPr wrap="square" lIns="0" tIns="0" rIns="0" bIns="0" rtlCol="0" anchor="ctr"/>
          <a:lstStyle/>
          <a:p>
            <a:pPr marL="0" indent="0">
              <a:buNone/>
            </a:pPr>
            <a:r>
              <a:rPr lang="en-US" sz="1000" b="1" kern="0" spc="400" dirty="0">
                <a:solidFill>
                  <a:srgbClr val="C8102E"/>
                </a:solidFill>
                <a:latin typeface="Calibri" pitchFamily="34" charset="0"/>
                <a:ea typeface="Calibri" pitchFamily="34" charset="-122"/>
                <a:cs typeface="Calibri" pitchFamily="34" charset="-120"/>
              </a:rPr>
              <a:t>WHAT THE LAW SAYS  ·  Wis. Statute 59.51(2)</a:t>
            </a:r>
            <a:endParaRPr lang="en-US" sz="1000" dirty="0"/>
          </a:p>
        </p:txBody>
      </p:sp>
      <p:sp>
        <p:nvSpPr>
          <p:cNvPr id="12" name="Text 10"/>
          <p:cNvSpPr/>
          <p:nvPr/>
        </p:nvSpPr>
        <p:spPr>
          <a:xfrm>
            <a:off x="1783080" y="2331720"/>
            <a:ext cx="9875520" cy="1005840"/>
          </a:xfrm>
          <a:prstGeom prst="rect">
            <a:avLst/>
          </a:prstGeom>
          <a:noFill/>
          <a:ln/>
        </p:spPr>
        <p:txBody>
          <a:bodyPr wrap="square" lIns="0" tIns="0" rIns="0" bIns="0" rtlCol="0" anchor="ctr"/>
          <a:lstStyle/>
          <a:p>
            <a:pPr marL="0" indent="0">
              <a:buNone/>
            </a:pPr>
            <a:r>
              <a:rPr lang="en-US" sz="1300" i="1" dirty="0">
                <a:solidFill>
                  <a:srgbClr val="0F1419"/>
                </a:solidFill>
                <a:latin typeface="Georgia" pitchFamily="34" charset="0"/>
                <a:ea typeface="Georgia" pitchFamily="34" charset="-122"/>
                <a:cs typeface="Georgia" pitchFamily="34" charset="-120"/>
              </a:rPr>
              <a:t>The County Board is in charge of running the county's business. The Board has the power to tax, to set aside money, and to spend money to carry out its work. That power belongs to the Board — to no one else.</a:t>
            </a:r>
            <a:endParaRPr lang="en-US" sz="1300" dirty="0"/>
          </a:p>
        </p:txBody>
      </p:sp>
      <p:sp>
        <p:nvSpPr>
          <p:cNvPr id="13" name="Text 11"/>
          <p:cNvSpPr/>
          <p:nvPr/>
        </p:nvSpPr>
        <p:spPr>
          <a:xfrm>
            <a:off x="1554480" y="3611880"/>
            <a:ext cx="10332720" cy="274320"/>
          </a:xfrm>
          <a:prstGeom prst="rect">
            <a:avLst/>
          </a:prstGeom>
          <a:noFill/>
          <a:ln/>
        </p:spPr>
        <p:txBody>
          <a:bodyPr wrap="square" lIns="0" tIns="0" rIns="0" bIns="0" rtlCol="0" anchor="ctr"/>
          <a:lstStyle/>
          <a:p>
            <a:pPr marL="0" indent="0">
              <a:buNone/>
            </a:pPr>
            <a:r>
              <a:rPr lang="en-US" sz="1100" b="1" kern="0" spc="400" dirty="0">
                <a:solidFill>
                  <a:srgbClr val="C8102E"/>
                </a:solidFill>
                <a:latin typeface="Calibri" pitchFamily="34" charset="0"/>
                <a:ea typeface="Calibri" pitchFamily="34" charset="-122"/>
                <a:cs typeface="Calibri" pitchFamily="34" charset="-120"/>
              </a:rPr>
              <a:t>WHAT HAPPENED</a:t>
            </a:r>
            <a:endParaRPr lang="en-US" sz="1100" dirty="0"/>
          </a:p>
        </p:txBody>
      </p:sp>
      <p:sp>
        <p:nvSpPr>
          <p:cNvPr id="14" name="Shape 12"/>
          <p:cNvSpPr/>
          <p:nvPr/>
        </p:nvSpPr>
        <p:spPr>
          <a:xfrm>
            <a:off x="1691640" y="3995928"/>
            <a:ext cx="146304" cy="146304"/>
          </a:xfrm>
          <a:prstGeom prst="ellipse">
            <a:avLst/>
          </a:prstGeom>
          <a:solidFill>
            <a:srgbClr val="C8102E"/>
          </a:solidFill>
          <a:ln/>
        </p:spPr>
      </p:sp>
      <p:sp>
        <p:nvSpPr>
          <p:cNvPr id="15" name="Text 13"/>
          <p:cNvSpPr/>
          <p:nvPr/>
        </p:nvSpPr>
        <p:spPr>
          <a:xfrm>
            <a:off x="1965960" y="3931920"/>
            <a:ext cx="9875520" cy="548640"/>
          </a:xfrm>
          <a:prstGeom prst="rect">
            <a:avLst/>
          </a:prstGeom>
          <a:noFill/>
          <a:ln/>
        </p:spPr>
        <p:txBody>
          <a:bodyPr wrap="square" lIns="0" tIns="0" rIns="0" bIns="0" rtlCol="0" anchor="ctr"/>
          <a:lstStyle/>
          <a:p>
            <a:pPr marL="0" indent="0">
              <a:buNone/>
            </a:pPr>
            <a:r>
              <a:rPr lang="en-US" sz="1200" dirty="0">
                <a:solidFill>
                  <a:srgbClr val="0F1419"/>
                </a:solidFill>
                <a:latin typeface="Calibri" pitchFamily="34" charset="0"/>
                <a:ea typeface="Calibri" pitchFamily="34" charset="-122"/>
                <a:cs typeface="Calibri" pitchFamily="34" charset="-120"/>
              </a:rPr>
              <a:t>The County Board has never voted on the Flock contract — not before it was signed, not after, not ever.</a:t>
            </a:r>
            <a:endParaRPr lang="en-US" sz="1200" dirty="0"/>
          </a:p>
        </p:txBody>
      </p:sp>
      <p:sp>
        <p:nvSpPr>
          <p:cNvPr id="16" name="Shape 14"/>
          <p:cNvSpPr/>
          <p:nvPr/>
        </p:nvSpPr>
        <p:spPr>
          <a:xfrm>
            <a:off x="1691640" y="4544568"/>
            <a:ext cx="146304" cy="146304"/>
          </a:xfrm>
          <a:prstGeom prst="ellipse">
            <a:avLst/>
          </a:prstGeom>
          <a:solidFill>
            <a:srgbClr val="C8102E"/>
          </a:solidFill>
          <a:ln/>
        </p:spPr>
      </p:sp>
      <p:sp>
        <p:nvSpPr>
          <p:cNvPr id="17" name="Text 15"/>
          <p:cNvSpPr/>
          <p:nvPr/>
        </p:nvSpPr>
        <p:spPr>
          <a:xfrm>
            <a:off x="1965960" y="4480560"/>
            <a:ext cx="9875520" cy="548640"/>
          </a:xfrm>
          <a:prstGeom prst="rect">
            <a:avLst/>
          </a:prstGeom>
          <a:noFill/>
          <a:ln/>
        </p:spPr>
        <p:txBody>
          <a:bodyPr wrap="square" lIns="0" tIns="0" rIns="0" bIns="0" rtlCol="0" anchor="ctr"/>
          <a:lstStyle/>
          <a:p>
            <a:pPr marL="0" indent="0">
              <a:buNone/>
            </a:pPr>
            <a:r>
              <a:rPr lang="en-US" sz="1200" dirty="0">
                <a:solidFill>
                  <a:srgbClr val="0F1419"/>
                </a:solidFill>
                <a:latin typeface="Calibri" pitchFamily="34" charset="0"/>
                <a:ea typeface="Calibri" pitchFamily="34" charset="-122"/>
                <a:cs typeface="Calibri" pitchFamily="34" charset="-120"/>
              </a:rPr>
              <a:t>In August 2024, the Sheriff sent a budget memo asking for $12,750 for cameras — tucked quietly into the investigator budget line, not flagged as its own decision.</a:t>
            </a:r>
            <a:endParaRPr lang="en-US" sz="1200" dirty="0"/>
          </a:p>
        </p:txBody>
      </p:sp>
      <p:sp>
        <p:nvSpPr>
          <p:cNvPr id="18" name="Shape 16"/>
          <p:cNvSpPr/>
          <p:nvPr/>
        </p:nvSpPr>
        <p:spPr>
          <a:xfrm>
            <a:off x="1691640" y="5093208"/>
            <a:ext cx="146304" cy="146304"/>
          </a:xfrm>
          <a:prstGeom prst="ellipse">
            <a:avLst/>
          </a:prstGeom>
          <a:solidFill>
            <a:srgbClr val="C8102E"/>
          </a:solidFill>
          <a:ln/>
        </p:spPr>
      </p:sp>
      <p:sp>
        <p:nvSpPr>
          <p:cNvPr id="19" name="Text 17"/>
          <p:cNvSpPr/>
          <p:nvPr/>
        </p:nvSpPr>
        <p:spPr>
          <a:xfrm>
            <a:off x="1965960" y="5029200"/>
            <a:ext cx="9875520" cy="548640"/>
          </a:xfrm>
          <a:prstGeom prst="rect">
            <a:avLst/>
          </a:prstGeom>
          <a:noFill/>
          <a:ln/>
        </p:spPr>
        <p:txBody>
          <a:bodyPr wrap="square" lIns="0" tIns="0" rIns="0" bIns="0" rtlCol="0" anchor="ctr"/>
          <a:lstStyle/>
          <a:p>
            <a:pPr marL="0" indent="0">
              <a:buNone/>
            </a:pPr>
            <a:r>
              <a:rPr lang="en-US" sz="1200" dirty="0">
                <a:solidFill>
                  <a:srgbClr val="0F1419"/>
                </a:solidFill>
                <a:latin typeface="Calibri" pitchFamily="34" charset="0"/>
                <a:ea typeface="Calibri" pitchFamily="34" charset="-122"/>
                <a:cs typeface="Calibri" pitchFamily="34" charset="-120"/>
              </a:rPr>
              <a:t>On September 11, 2024, the Sheriff talked about cameras at a committee meeting. But a committee chat is not a Board vote. Only the full Board can approve spending.</a:t>
            </a:r>
            <a:endParaRPr lang="en-US" sz="1200" dirty="0"/>
          </a:p>
        </p:txBody>
      </p:sp>
      <p:sp>
        <p:nvSpPr>
          <p:cNvPr id="20" name="Shape 18"/>
          <p:cNvSpPr/>
          <p:nvPr/>
        </p:nvSpPr>
        <p:spPr>
          <a:xfrm>
            <a:off x="1691640" y="5641848"/>
            <a:ext cx="146304" cy="146304"/>
          </a:xfrm>
          <a:prstGeom prst="ellipse">
            <a:avLst/>
          </a:prstGeom>
          <a:solidFill>
            <a:srgbClr val="C8102E"/>
          </a:solidFill>
          <a:ln/>
        </p:spPr>
      </p:sp>
      <p:sp>
        <p:nvSpPr>
          <p:cNvPr id="21" name="Text 19"/>
          <p:cNvSpPr/>
          <p:nvPr/>
        </p:nvSpPr>
        <p:spPr>
          <a:xfrm>
            <a:off x="1965960" y="5577840"/>
            <a:ext cx="9875520" cy="548640"/>
          </a:xfrm>
          <a:prstGeom prst="rect">
            <a:avLst/>
          </a:prstGeom>
          <a:noFill/>
          <a:ln/>
        </p:spPr>
        <p:txBody>
          <a:bodyPr wrap="square" lIns="0" tIns="0" rIns="0" bIns="0" rtlCol="0" anchor="ctr"/>
          <a:lstStyle/>
          <a:p>
            <a:pPr marL="0" indent="0">
              <a:buNone/>
            </a:pPr>
            <a:r>
              <a:rPr lang="en-US" sz="1200" dirty="0">
                <a:solidFill>
                  <a:srgbClr val="0F1419"/>
                </a:solidFill>
                <a:latin typeface="Calibri" pitchFamily="34" charset="0"/>
                <a:ea typeface="Calibri" pitchFamily="34" charset="-122"/>
                <a:cs typeface="Calibri" pitchFamily="34" charset="-120"/>
              </a:rPr>
              <a:t>State law is clear: county powers "can only be exercised by the county board." That means a real vote on a real motion — not a memo, not a hallway conversation.</a:t>
            </a:r>
            <a:endParaRPr lang="en-US" sz="1200" dirty="0"/>
          </a:p>
        </p:txBody>
      </p:sp>
      <p:sp>
        <p:nvSpPr>
          <p:cNvPr id="22" name="Text 20"/>
          <p:cNvSpPr/>
          <p:nvPr/>
        </p:nvSpPr>
        <p:spPr>
          <a:xfrm>
            <a:off x="365760" y="6537960"/>
            <a:ext cx="8229600" cy="274320"/>
          </a:xfrm>
          <a:prstGeom prst="rect">
            <a:avLst/>
          </a:prstGeom>
          <a:noFill/>
          <a:ln/>
        </p:spPr>
        <p:txBody>
          <a:bodyPr wrap="square" lIns="0" tIns="0" rIns="0" bIns="0" rtlCol="0" anchor="ctr"/>
          <a:lstStyle/>
          <a:p>
            <a:pPr marL="0" indent="0">
              <a:buNone/>
            </a:pPr>
            <a:r>
              <a:rPr lang="en-US" sz="900" i="1" dirty="0">
                <a:solidFill>
                  <a:srgbClr val="8B8B8B"/>
                </a:solidFill>
                <a:latin typeface="Calibri" pitchFamily="34" charset="0"/>
                <a:ea typeface="Calibri" pitchFamily="34" charset="-122"/>
                <a:cs typeface="Calibri" pitchFamily="34" charset="-120"/>
              </a:rPr>
              <a:t>Andy Parrish · Trempealeau County Supervisor, District 2</a:t>
            </a:r>
            <a:endParaRPr lang="en-US" sz="900" dirty="0"/>
          </a:p>
        </p:txBody>
      </p:sp>
      <p:sp>
        <p:nvSpPr>
          <p:cNvPr id="23" name="Text 21"/>
          <p:cNvSpPr/>
          <p:nvPr/>
        </p:nvSpPr>
        <p:spPr>
          <a:xfrm>
            <a:off x="8686800" y="6537960"/>
            <a:ext cx="3108960" cy="274320"/>
          </a:xfrm>
          <a:prstGeom prst="rect">
            <a:avLst/>
          </a:prstGeom>
          <a:noFill/>
          <a:ln/>
        </p:spPr>
        <p:txBody>
          <a:bodyPr wrap="square" lIns="0" tIns="0" rIns="0" bIns="0" rtlCol="0" anchor="ctr"/>
          <a:lstStyle/>
          <a:p>
            <a:pPr marL="0" indent="0" algn="r">
              <a:buNone/>
            </a:pPr>
            <a:r>
              <a:rPr lang="en-US" sz="900" i="1" dirty="0">
                <a:solidFill>
                  <a:srgbClr val="8B8B8B"/>
                </a:solidFill>
                <a:latin typeface="Calibri" pitchFamily="34" charset="0"/>
                <a:ea typeface="Calibri" pitchFamily="34" charset="-122"/>
                <a:cs typeface="Calibri" pitchFamily="34" charset="-120"/>
              </a:rPr>
              <a:t>Source documents on file. Open Records Act compliant.</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Evidence A - Budget Manipulation">
    <p:bg>
      <p:bgPr>
        <a:solidFill>
          <a:srgbClr val="0F1419"/>
        </a:solidFill>
        <a:effectLst/>
      </p:bgPr>
    </p:bg>
    <p:spTree>
      <p:nvGrpSpPr>
        <p:cNvPr id="1" name=""/>
        <p:cNvGrpSpPr/>
        <p:nvPr/>
      </p:nvGrpSpPr>
      <p:grpSpPr>
        <a:xfrm>
          <a:off x="0" y="0"/>
          <a:ext cx="0" cy="0"/>
          <a:chOff x="0" y="0"/>
          <a:chExt cx="0" cy="0"/>
        </a:xfrm>
      </p:grpSpPr>
      <p:sp>
        <p:nvSpPr>
          <p:cNvPr id="2" name="Rect"/>
          <p:cNvSpPr/>
          <p:nvPr/>
        </p:nvSpPr>
        <p:spPr>
          <a:xfrm>
            <a:off x="0" y="0"/>
            <a:ext cx="239572" cy="6858000"/>
          </a:xfrm>
          <a:prstGeom prst="rect">
            <a:avLst/>
          </a:prstGeom>
          <a:solidFill>
            <a:srgbClr val="C8102E"/>
          </a:solidFill>
          <a:ln>
            <a:noFill/>
          </a:ln>
        </p:spPr>
        <p:txBody>
          <a:bodyPr/>
          <a:lstStyle/>
          <a:p>
            <a:endParaRPr lang="en-US"/>
          </a:p>
        </p:txBody>
      </p:sp>
      <p:sp>
        <p:nvSpPr>
          <p:cNvPr id="3" name="Text"/>
          <p:cNvSpPr txBox="1"/>
          <p:nvPr/>
        </p:nvSpPr>
        <p:spPr>
          <a:xfrm>
            <a:off x="365760" y="502920"/>
            <a:ext cx="1005840" cy="292608"/>
          </a:xfrm>
          <a:prstGeom prst="rect">
            <a:avLst/>
          </a:prstGeom>
          <a:noFill/>
        </p:spPr>
        <p:txBody>
          <a:bodyPr wrap="square" lIns="0" tIns="0" rIns="0" bIns="0" rtlCol="0">
            <a:spAutoFit/>
          </a:bodyPr>
          <a:lstStyle/>
          <a:p>
            <a:pPr algn="l"/>
            <a:r>
              <a:rPr lang="en-US" sz="1100" b="1" spc="200" dirty="0">
                <a:solidFill>
                  <a:srgbClr val="F7F4EE"/>
                </a:solidFill>
                <a:latin typeface="Calibri" pitchFamily="34" charset="0"/>
                <a:ea typeface="Calibri" pitchFamily="34" charset="-122"/>
                <a:cs typeface="Calibri" pitchFamily="34" charset="-120"/>
              </a:rPr>
              <a:t>COUNTY</a:t>
            </a:r>
          </a:p>
        </p:txBody>
      </p:sp>
      <p:sp>
        <p:nvSpPr>
          <p:cNvPr id="4" name="Text"/>
          <p:cNvSpPr txBox="1"/>
          <p:nvPr/>
        </p:nvSpPr>
        <p:spPr>
          <a:xfrm>
            <a:off x="365760" y="758952"/>
            <a:ext cx="1005840" cy="292608"/>
          </a:xfrm>
          <a:prstGeom prst="rect">
            <a:avLst/>
          </a:prstGeom>
          <a:noFill/>
        </p:spPr>
        <p:txBody>
          <a:bodyPr wrap="square" lIns="0" tIns="0" rIns="0" bIns="0" rtlCol="0">
            <a:spAutoFit/>
          </a:bodyPr>
          <a:lstStyle/>
          <a:p>
            <a:pPr algn="l"/>
            <a:r>
              <a:rPr lang="en-US" sz="1100" b="1" spc="200" dirty="0">
                <a:solidFill>
                  <a:srgbClr val="F7F4EE"/>
                </a:solidFill>
                <a:latin typeface="Calibri" pitchFamily="34" charset="0"/>
                <a:ea typeface="Calibri" pitchFamily="34" charset="-122"/>
                <a:cs typeface="Calibri" pitchFamily="34" charset="-120"/>
              </a:rPr>
              <a:t>EVIDENCE</a:t>
            </a:r>
          </a:p>
        </p:txBody>
      </p:sp>
      <p:sp>
        <p:nvSpPr>
          <p:cNvPr id="5" name="Rect"/>
          <p:cNvSpPr/>
          <p:nvPr/>
        </p:nvSpPr>
        <p:spPr>
          <a:xfrm>
            <a:off x="365760" y="1014984"/>
            <a:ext cx="548640" cy="27432"/>
          </a:xfrm>
          <a:prstGeom prst="rect">
            <a:avLst/>
          </a:prstGeom>
          <a:solidFill>
            <a:srgbClr val="F7F4EE"/>
          </a:solidFill>
          <a:ln>
            <a:noFill/>
          </a:ln>
        </p:spPr>
        <p:txBody>
          <a:bodyPr/>
          <a:lstStyle/>
          <a:p>
            <a:endParaRPr lang="en-US"/>
          </a:p>
        </p:txBody>
      </p:sp>
      <p:sp>
        <p:nvSpPr>
          <p:cNvPr id="6" name="Text"/>
          <p:cNvSpPr txBox="1"/>
          <p:nvPr/>
        </p:nvSpPr>
        <p:spPr>
          <a:xfrm>
            <a:off x="320040" y="1463040"/>
            <a:ext cx="1097280" cy="1280160"/>
          </a:xfrm>
          <a:prstGeom prst="rect">
            <a:avLst/>
          </a:prstGeom>
          <a:noFill/>
        </p:spPr>
        <p:txBody>
          <a:bodyPr wrap="square" lIns="0" tIns="0" rIns="0" bIns="0" rtlCol="0">
            <a:spAutoFit/>
          </a:bodyPr>
          <a:lstStyle/>
          <a:p>
            <a:pPr algn="l"/>
            <a:r>
              <a:rPr lang="en-US" sz="11000" b="1" dirty="0">
                <a:solidFill>
                  <a:srgbClr val="F7F4EE"/>
                </a:solidFill>
                <a:latin typeface="Arial Black" pitchFamily="34" charset="0"/>
                <a:ea typeface="Arial Black" pitchFamily="34" charset="-122"/>
                <a:cs typeface="Arial Black" pitchFamily="34" charset="-120"/>
              </a:rPr>
              <a:t>A</a:t>
            </a:r>
          </a:p>
        </p:txBody>
      </p:sp>
      <p:sp>
        <p:nvSpPr>
          <p:cNvPr id="7" name="Text"/>
          <p:cNvSpPr txBox="1"/>
          <p:nvPr/>
        </p:nvSpPr>
        <p:spPr>
          <a:xfrm>
            <a:off x="1554480" y="777240"/>
            <a:ext cx="10058400" cy="274320"/>
          </a:xfrm>
          <a:prstGeom prst="rect">
            <a:avLst/>
          </a:prstGeom>
          <a:noFill/>
        </p:spPr>
        <p:txBody>
          <a:bodyPr wrap="square" lIns="0" tIns="0" rIns="0" bIns="0" rtlCol="0">
            <a:spAutoFit/>
          </a:bodyPr>
          <a:lstStyle/>
          <a:p>
            <a:pPr algn="l"/>
            <a:r>
              <a:rPr lang="en-US" sz="1300" b="1" spc="800" dirty="0">
                <a:solidFill>
                  <a:srgbClr val="D4A857"/>
                </a:solidFill>
                <a:latin typeface="Calibri" pitchFamily="34" charset="0"/>
                <a:ea typeface="Calibri" pitchFamily="34" charset="-122"/>
                <a:cs typeface="Calibri" pitchFamily="34" charset="-120"/>
              </a:rPr>
              <a:t>THE BUDGET MANIPULATION — IN THEIR OWN WORDS</a:t>
            </a:r>
          </a:p>
        </p:txBody>
      </p:sp>
      <p:sp>
        <p:nvSpPr>
          <p:cNvPr id="8" name="Text"/>
          <p:cNvSpPr txBox="1"/>
          <p:nvPr/>
        </p:nvSpPr>
        <p:spPr>
          <a:xfrm>
            <a:off x="1554480" y="1143000"/>
            <a:ext cx="10058400" cy="1371600"/>
          </a:xfrm>
          <a:prstGeom prst="rect">
            <a:avLst/>
          </a:prstGeom>
          <a:noFill/>
        </p:spPr>
        <p:txBody>
          <a:bodyPr wrap="square" lIns="0" tIns="0" rIns="0" bIns="0" rtlCol="0">
            <a:spAutoFit/>
          </a:bodyPr>
          <a:lstStyle/>
          <a:p>
            <a:pPr algn="l"/>
            <a:r>
              <a:rPr lang="en-US" sz="2600" b="1" dirty="0">
                <a:solidFill>
                  <a:srgbClr val="F7F4EE"/>
                </a:solidFill>
                <a:latin typeface="Georgia" pitchFamily="34" charset="0"/>
                <a:ea typeface="Georgia" pitchFamily="34" charset="-122"/>
                <a:cs typeface="Georgia" pitchFamily="34" charset="-120"/>
              </a:rPr>
              <a:t>Buried in the budget. Back-dated. Then quietly moved.</a:t>
            </a:r>
          </a:p>
        </p:txBody>
      </p:sp>
      <p:sp>
        <p:nvSpPr>
          <p:cNvPr id="9" name="Text"/>
          <p:cNvSpPr txBox="1"/>
          <p:nvPr/>
        </p:nvSpPr>
        <p:spPr>
          <a:xfrm>
            <a:off x="1554480" y="2331720"/>
            <a:ext cx="3337560" cy="228600"/>
          </a:xfrm>
          <a:prstGeom prst="rect">
            <a:avLst/>
          </a:prstGeom>
          <a:noFill/>
        </p:spPr>
        <p:txBody>
          <a:bodyPr wrap="square" lIns="0" tIns="0" rIns="0" bIns="0" rtlCol="0">
            <a:spAutoFit/>
          </a:bodyPr>
          <a:lstStyle/>
          <a:p>
            <a:pPr algn="l"/>
            <a:r>
              <a:rPr lang="en-US" sz="1000" b="1" spc="200" dirty="0">
                <a:solidFill>
                  <a:srgbClr val="D4A857"/>
                </a:solidFill>
                <a:latin typeface="Calibri" pitchFamily="34" charset="0"/>
                <a:ea typeface="Calibri" pitchFamily="34" charset="-122"/>
                <a:cs typeface="Calibri" pitchFamily="34" charset="-120"/>
              </a:rPr>
              <a:t>NOV 13, 2024 · 2 DAYS BEFORE SIGNING</a:t>
            </a:r>
          </a:p>
        </p:txBody>
      </p:sp>
      <p:sp>
        <p:nvSpPr>
          <p:cNvPr id="10" name="Text"/>
          <p:cNvSpPr txBox="1"/>
          <p:nvPr/>
        </p:nvSpPr>
        <p:spPr>
          <a:xfrm>
            <a:off x="5074920" y="2331720"/>
            <a:ext cx="3337560" cy="228600"/>
          </a:xfrm>
          <a:prstGeom prst="rect">
            <a:avLst/>
          </a:prstGeom>
          <a:noFill/>
        </p:spPr>
        <p:txBody>
          <a:bodyPr wrap="square" lIns="0" tIns="0" rIns="0" bIns="0" rtlCol="0">
            <a:spAutoFit/>
          </a:bodyPr>
          <a:lstStyle/>
          <a:p>
            <a:pPr algn="l"/>
            <a:r>
              <a:rPr lang="en-US" sz="1000" b="1" spc="200" dirty="0">
                <a:solidFill>
                  <a:srgbClr val="D4A857"/>
                </a:solidFill>
                <a:latin typeface="Calibri" pitchFamily="34" charset="0"/>
                <a:ea typeface="Calibri" pitchFamily="34" charset="-122"/>
                <a:cs typeface="Calibri" pitchFamily="34" charset="-120"/>
              </a:rPr>
              <a:t>JAN 22, 2025 · "INVESTIGATOR LINE"</a:t>
            </a:r>
          </a:p>
        </p:txBody>
      </p:sp>
      <p:sp>
        <p:nvSpPr>
          <p:cNvPr id="11" name="Text"/>
          <p:cNvSpPr txBox="1"/>
          <p:nvPr/>
        </p:nvSpPr>
        <p:spPr>
          <a:xfrm>
            <a:off x="8595360" y="2331720"/>
            <a:ext cx="3337560" cy="228600"/>
          </a:xfrm>
          <a:prstGeom prst="rect">
            <a:avLst/>
          </a:prstGeom>
          <a:noFill/>
        </p:spPr>
        <p:txBody>
          <a:bodyPr wrap="square" lIns="0" tIns="0" rIns="0" bIns="0" rtlCol="0">
            <a:spAutoFit/>
          </a:bodyPr>
          <a:lstStyle/>
          <a:p>
            <a:pPr algn="l"/>
            <a:r>
              <a:rPr lang="en-US" sz="1000" b="1" spc="200" dirty="0">
                <a:solidFill>
                  <a:srgbClr val="D4A857"/>
                </a:solidFill>
                <a:latin typeface="Calibri" pitchFamily="34" charset="0"/>
                <a:ea typeface="Calibri" pitchFamily="34" charset="-122"/>
                <a:cs typeface="Calibri" pitchFamily="34" charset="-120"/>
              </a:rPr>
              <a:t>SEP 15, 2025 · MOVED TO CIP</a:t>
            </a:r>
          </a:p>
        </p:txBody>
      </p:sp>
      <p:pic>
        <p:nvPicPr>
          <p:cNvPr id="12" name="Picture"/>
          <p:cNvPicPr>
            <a:picLocks noChangeAspect="1"/>
          </p:cNvPicPr>
          <p:nvPr/>
        </p:nvPicPr>
        <p:blipFill>
          <a:blip r:embed="rId2"/>
          <a:stretch>
            <a:fillRect/>
          </a:stretch>
        </p:blipFill>
        <p:spPr>
          <a:xfrm>
            <a:off x="1554480" y="2606040"/>
            <a:ext cx="3337560" cy="1641693"/>
          </a:xfrm>
          <a:prstGeom prst="rect">
            <a:avLst/>
          </a:prstGeom>
        </p:spPr>
      </p:pic>
      <p:pic>
        <p:nvPicPr>
          <p:cNvPr id="13" name="Picture"/>
          <p:cNvPicPr>
            <a:picLocks noChangeAspect="1"/>
          </p:cNvPicPr>
          <p:nvPr/>
        </p:nvPicPr>
        <p:blipFill>
          <a:blip r:embed="rId3"/>
          <a:stretch>
            <a:fillRect/>
          </a:stretch>
        </p:blipFill>
        <p:spPr>
          <a:xfrm>
            <a:off x="5074920" y="2606040"/>
            <a:ext cx="3337560" cy="1540412"/>
          </a:xfrm>
          <a:prstGeom prst="rect">
            <a:avLst/>
          </a:prstGeom>
        </p:spPr>
      </p:pic>
      <p:pic>
        <p:nvPicPr>
          <p:cNvPr id="14" name="Picture"/>
          <p:cNvPicPr>
            <a:picLocks noChangeAspect="1"/>
          </p:cNvPicPr>
          <p:nvPr/>
        </p:nvPicPr>
        <p:blipFill>
          <a:blip r:embed="rId4"/>
          <a:stretch>
            <a:fillRect/>
          </a:stretch>
        </p:blipFill>
        <p:spPr>
          <a:xfrm>
            <a:off x="8595360" y="2606040"/>
            <a:ext cx="3337560" cy="2136321"/>
          </a:xfrm>
          <a:prstGeom prst="rect">
            <a:avLst/>
          </a:prstGeom>
        </p:spPr>
      </p:pic>
      <p:sp>
        <p:nvSpPr>
          <p:cNvPr id="15" name="Rect"/>
          <p:cNvSpPr/>
          <p:nvPr/>
        </p:nvSpPr>
        <p:spPr>
          <a:xfrm>
            <a:off x="1554480" y="6035040"/>
            <a:ext cx="10241280" cy="27432"/>
          </a:xfrm>
          <a:prstGeom prst="rect">
            <a:avLst/>
          </a:prstGeom>
          <a:solidFill>
            <a:srgbClr val="C8102E"/>
          </a:solidFill>
          <a:ln>
            <a:noFill/>
          </a:ln>
        </p:spPr>
        <p:txBody>
          <a:bodyPr/>
          <a:lstStyle/>
          <a:p>
            <a:endParaRPr lang="en-US"/>
          </a:p>
        </p:txBody>
      </p:sp>
      <p:sp>
        <p:nvSpPr>
          <p:cNvPr id="16" name="Text"/>
          <p:cNvSpPr txBox="1"/>
          <p:nvPr/>
        </p:nvSpPr>
        <p:spPr>
          <a:xfrm>
            <a:off x="1554480" y="6126480"/>
            <a:ext cx="10241280" cy="365760"/>
          </a:xfrm>
          <a:prstGeom prst="rect">
            <a:avLst/>
          </a:prstGeom>
          <a:noFill/>
        </p:spPr>
        <p:txBody>
          <a:bodyPr wrap="square" lIns="0" tIns="0" rIns="0" bIns="0" rtlCol="0">
            <a:spAutoFit/>
          </a:bodyPr>
          <a:lstStyle/>
          <a:p>
            <a:pPr algn="l"/>
            <a:r>
              <a:rPr lang="en-US" sz="1200" i="1" dirty="0">
                <a:solidFill>
                  <a:srgbClr val="F7F4EE"/>
                </a:solidFill>
                <a:latin typeface="Georgia" pitchFamily="34" charset="0"/>
                <a:ea typeface="Georgia" pitchFamily="34" charset="-122"/>
                <a:cs typeface="Georgia" pitchFamily="34" charset="-120"/>
              </a:rPr>
              <a:t>The Sheriff called it "my Flock Camera project." It was paid from "Investigator." A year later, staff moved $20,250 to clean up the trail.</a:t>
            </a:r>
          </a:p>
        </p:txBody>
      </p:sp>
      <p:sp>
        <p:nvSpPr>
          <p:cNvPr id="17" name="Text"/>
          <p:cNvSpPr txBox="1"/>
          <p:nvPr/>
        </p:nvSpPr>
        <p:spPr>
          <a:xfrm>
            <a:off x="457200" y="6565392"/>
            <a:ext cx="6400800" cy="228600"/>
          </a:xfrm>
          <a:prstGeom prst="rect">
            <a:avLst/>
          </a:prstGeom>
          <a:noFill/>
        </p:spPr>
        <p:txBody>
          <a:bodyPr wrap="square" lIns="0" tIns="0" rIns="0" bIns="0" rtlCol="0">
            <a:spAutoFit/>
          </a:bodyPr>
          <a:lstStyle/>
          <a:p>
            <a:pPr algn="l"/>
            <a:r>
              <a:rPr lang="en-US" sz="900" i="1" dirty="0">
                <a:solidFill>
                  <a:srgbClr val="C9C7C2"/>
                </a:solidFill>
                <a:latin typeface="Calibri" pitchFamily="34" charset="0"/>
                <a:ea typeface="Calibri" pitchFamily="34" charset="-122"/>
                <a:cs typeface="Calibri" pitchFamily="34" charset="-120"/>
              </a:rPr>
              <a:t>Andy Parrish · Trempealeau County Supervisor, District 2</a:t>
            </a:r>
          </a:p>
        </p:txBody>
      </p:sp>
      <p:sp>
        <p:nvSpPr>
          <p:cNvPr id="18" name="Text"/>
          <p:cNvSpPr txBox="1"/>
          <p:nvPr/>
        </p:nvSpPr>
        <p:spPr>
          <a:xfrm>
            <a:off x="7132320" y="6565392"/>
            <a:ext cx="4572000" cy="228600"/>
          </a:xfrm>
          <a:prstGeom prst="rect">
            <a:avLst/>
          </a:prstGeom>
          <a:noFill/>
        </p:spPr>
        <p:txBody>
          <a:bodyPr wrap="square" lIns="0" tIns="0" rIns="0" bIns="0" rtlCol="0">
            <a:spAutoFit/>
          </a:bodyPr>
          <a:lstStyle/>
          <a:p>
            <a:pPr algn="r"/>
            <a:r>
              <a:rPr lang="en-US" sz="900" i="1" dirty="0">
                <a:solidFill>
                  <a:srgbClr val="8B8B8B"/>
                </a:solidFill>
                <a:latin typeface="Calibri" pitchFamily="34" charset="0"/>
                <a:ea typeface="Calibri" pitchFamily="34" charset="-122"/>
                <a:cs typeface="Calibri" pitchFamily="34" charset="-120"/>
              </a:rPr>
              <a:t>Source documents on file. Open Records Act compliant.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Evidence E - CIP Explainer">
    <p:bg>
      <p:bgPr>
        <a:solidFill>
          <a:srgbClr val="0F1419"/>
        </a:solidFill>
        <a:effectLst/>
      </p:bgPr>
    </p:bg>
    <p:spTree>
      <p:nvGrpSpPr>
        <p:cNvPr id="1" name=""/>
        <p:cNvGrpSpPr/>
        <p:nvPr/>
      </p:nvGrpSpPr>
      <p:grpSpPr>
        <a:xfrm>
          <a:off x="0" y="0"/>
          <a:ext cx="0" cy="0"/>
          <a:chOff x="0" y="0"/>
          <a:chExt cx="0" cy="0"/>
        </a:xfrm>
      </p:grpSpPr>
      <p:sp>
        <p:nvSpPr>
          <p:cNvPr id="2" name="Rect"/>
          <p:cNvSpPr/>
          <p:nvPr/>
        </p:nvSpPr>
        <p:spPr>
          <a:xfrm>
            <a:off x="0" y="0"/>
            <a:ext cx="239572" cy="6858000"/>
          </a:xfrm>
          <a:prstGeom prst="rect">
            <a:avLst/>
          </a:prstGeom>
          <a:solidFill>
            <a:srgbClr val="C8102E"/>
          </a:solidFill>
          <a:ln>
            <a:noFill/>
          </a:ln>
        </p:spPr>
        <p:txBody>
          <a:bodyPr/>
          <a:lstStyle/>
          <a:p>
            <a:endParaRPr lang="en-US"/>
          </a:p>
        </p:txBody>
      </p:sp>
      <p:sp>
        <p:nvSpPr>
          <p:cNvPr id="3" name="Text"/>
          <p:cNvSpPr txBox="1"/>
          <p:nvPr/>
        </p:nvSpPr>
        <p:spPr>
          <a:xfrm>
            <a:off x="365760" y="502920"/>
            <a:ext cx="1005840" cy="292608"/>
          </a:xfrm>
          <a:prstGeom prst="rect">
            <a:avLst/>
          </a:prstGeom>
          <a:noFill/>
        </p:spPr>
        <p:txBody>
          <a:bodyPr wrap="square" lIns="0" tIns="0" rIns="0" bIns="0" rtlCol="0">
            <a:spAutoFit/>
          </a:bodyPr>
          <a:lstStyle/>
          <a:p>
            <a:pPr algn="l"/>
            <a:r>
              <a:rPr lang="en-US" sz="1100" b="1" spc="200" dirty="0">
                <a:solidFill>
                  <a:srgbClr val="F7F4EE"/>
                </a:solidFill>
                <a:latin typeface="Calibri" pitchFamily="34" charset="0"/>
                <a:ea typeface="Calibri" pitchFamily="34" charset="-122"/>
                <a:cs typeface="Calibri" pitchFamily="34" charset="-120"/>
              </a:rPr>
              <a:t>COUNTY</a:t>
            </a:r>
          </a:p>
        </p:txBody>
      </p:sp>
      <p:sp>
        <p:nvSpPr>
          <p:cNvPr id="4" name="Text"/>
          <p:cNvSpPr txBox="1"/>
          <p:nvPr/>
        </p:nvSpPr>
        <p:spPr>
          <a:xfrm>
            <a:off x="365760" y="758952"/>
            <a:ext cx="1005840" cy="292608"/>
          </a:xfrm>
          <a:prstGeom prst="rect">
            <a:avLst/>
          </a:prstGeom>
          <a:noFill/>
        </p:spPr>
        <p:txBody>
          <a:bodyPr wrap="square" lIns="0" tIns="0" rIns="0" bIns="0" rtlCol="0">
            <a:spAutoFit/>
          </a:bodyPr>
          <a:lstStyle/>
          <a:p>
            <a:pPr algn="l"/>
            <a:r>
              <a:rPr lang="en-US" sz="1100" b="1" spc="200" dirty="0">
                <a:solidFill>
                  <a:srgbClr val="F7F4EE"/>
                </a:solidFill>
                <a:latin typeface="Calibri" pitchFamily="34" charset="0"/>
                <a:ea typeface="Calibri" pitchFamily="34" charset="-122"/>
                <a:cs typeface="Calibri" pitchFamily="34" charset="-120"/>
              </a:rPr>
              <a:t>EVIDENCE</a:t>
            </a:r>
          </a:p>
        </p:txBody>
      </p:sp>
      <p:sp>
        <p:nvSpPr>
          <p:cNvPr id="5" name="Rect"/>
          <p:cNvSpPr/>
          <p:nvPr/>
        </p:nvSpPr>
        <p:spPr>
          <a:xfrm>
            <a:off x="365760" y="1014984"/>
            <a:ext cx="548640" cy="27432"/>
          </a:xfrm>
          <a:prstGeom prst="rect">
            <a:avLst/>
          </a:prstGeom>
          <a:solidFill>
            <a:srgbClr val="F7F4EE"/>
          </a:solidFill>
          <a:ln>
            <a:noFill/>
          </a:ln>
        </p:spPr>
        <p:txBody>
          <a:bodyPr/>
          <a:lstStyle/>
          <a:p>
            <a:endParaRPr lang="en-US"/>
          </a:p>
        </p:txBody>
      </p:sp>
      <p:sp>
        <p:nvSpPr>
          <p:cNvPr id="6" name="Text"/>
          <p:cNvSpPr txBox="1"/>
          <p:nvPr/>
        </p:nvSpPr>
        <p:spPr>
          <a:xfrm>
            <a:off x="320040" y="1463040"/>
            <a:ext cx="1097280" cy="1280160"/>
          </a:xfrm>
          <a:prstGeom prst="rect">
            <a:avLst/>
          </a:prstGeom>
          <a:noFill/>
        </p:spPr>
        <p:txBody>
          <a:bodyPr wrap="square" lIns="0" tIns="0" rIns="0" bIns="0" rtlCol="0">
            <a:spAutoFit/>
          </a:bodyPr>
          <a:lstStyle/>
          <a:p>
            <a:pPr algn="l"/>
            <a:r>
              <a:rPr lang="en-US" sz="11000" b="1" dirty="0">
                <a:solidFill>
                  <a:srgbClr val="F7F4EE"/>
                </a:solidFill>
                <a:latin typeface="Arial Black" pitchFamily="34" charset="0"/>
                <a:ea typeface="Arial Black" pitchFamily="34" charset="-122"/>
                <a:cs typeface="Arial Black" pitchFamily="34" charset="-120"/>
              </a:rPr>
              <a:t>E</a:t>
            </a:r>
          </a:p>
        </p:txBody>
      </p:sp>
      <p:sp>
        <p:nvSpPr>
          <p:cNvPr id="7" name="Text"/>
          <p:cNvSpPr txBox="1"/>
          <p:nvPr/>
        </p:nvSpPr>
        <p:spPr>
          <a:xfrm>
            <a:off x="1554480" y="777240"/>
            <a:ext cx="10058400" cy="274320"/>
          </a:xfrm>
          <a:prstGeom prst="rect">
            <a:avLst/>
          </a:prstGeom>
          <a:noFill/>
        </p:spPr>
        <p:txBody>
          <a:bodyPr wrap="square" lIns="0" tIns="0" rIns="0" bIns="0" rtlCol="0">
            <a:spAutoFit/>
          </a:bodyPr>
          <a:lstStyle/>
          <a:p>
            <a:pPr algn="l"/>
            <a:r>
              <a:rPr lang="en-US" sz="1200" b="1" spc="600" dirty="0">
                <a:solidFill>
                  <a:srgbClr val="D4A857"/>
                </a:solidFill>
                <a:latin typeface="Calibri" pitchFamily="34" charset="0"/>
                <a:ea typeface="Calibri" pitchFamily="34" charset="-122"/>
                <a:cs typeface="Calibri" pitchFamily="34" charset="-120"/>
              </a:rPr>
              <a:t>WHAT IS CIP — AND WHY DID STAFF MOVE THE MONEY THERE A YEAR LATE?</a:t>
            </a:r>
          </a:p>
        </p:txBody>
      </p:sp>
      <p:sp>
        <p:nvSpPr>
          <p:cNvPr id="8" name="Text"/>
          <p:cNvSpPr txBox="1"/>
          <p:nvPr/>
        </p:nvSpPr>
        <p:spPr>
          <a:xfrm>
            <a:off x="1554480" y="1143000"/>
            <a:ext cx="10058400" cy="1280160"/>
          </a:xfrm>
          <a:prstGeom prst="rect">
            <a:avLst/>
          </a:prstGeom>
          <a:noFill/>
        </p:spPr>
        <p:txBody>
          <a:bodyPr wrap="square" lIns="0" tIns="0" rIns="0" bIns="0" rtlCol="0">
            <a:spAutoFit/>
          </a:bodyPr>
          <a:lstStyle/>
          <a:p>
            <a:pPr algn="l"/>
            <a:r>
              <a:rPr lang="en-US" sz="2600" b="1" dirty="0">
                <a:solidFill>
                  <a:srgbClr val="F7F4EE"/>
                </a:solidFill>
                <a:latin typeface="Georgia" pitchFamily="34" charset="0"/>
                <a:ea typeface="Georgia" pitchFamily="34" charset="-122"/>
                <a:cs typeface="Georgia" pitchFamily="34" charset="-120"/>
              </a:rPr>
              <a:t>You can't approve a contract after it's already signed.</a:t>
            </a:r>
          </a:p>
        </p:txBody>
      </p:sp>
      <p:sp>
        <p:nvSpPr>
          <p:cNvPr id="9" name="Text"/>
          <p:cNvSpPr txBox="1"/>
          <p:nvPr/>
        </p:nvSpPr>
        <p:spPr>
          <a:xfrm>
            <a:off x="1554480" y="2331720"/>
            <a:ext cx="4937760" cy="274320"/>
          </a:xfrm>
          <a:prstGeom prst="rect">
            <a:avLst/>
          </a:prstGeom>
          <a:noFill/>
        </p:spPr>
        <p:txBody>
          <a:bodyPr wrap="square" lIns="0" tIns="0" rIns="0" bIns="0" rtlCol="0">
            <a:spAutoFit/>
          </a:bodyPr>
          <a:lstStyle/>
          <a:p>
            <a:pPr algn="l"/>
            <a:r>
              <a:rPr lang="en-US" sz="1200" b="1" spc="300" dirty="0">
                <a:solidFill>
                  <a:srgbClr val="D4A857"/>
                </a:solidFill>
                <a:latin typeface="Calibri" pitchFamily="34" charset="0"/>
                <a:ea typeface="Calibri" pitchFamily="34" charset="-122"/>
                <a:cs typeface="Calibri" pitchFamily="34" charset="-120"/>
              </a:rPr>
              <a:t>WHAT IS CIP?</a:t>
            </a:r>
          </a:p>
        </p:txBody>
      </p:sp>
      <p:sp>
        <p:nvSpPr>
          <p:cNvPr id="10" name="Rect"/>
          <p:cNvSpPr/>
          <p:nvPr/>
        </p:nvSpPr>
        <p:spPr>
          <a:xfrm>
            <a:off x="1554480" y="2606040"/>
            <a:ext cx="457200" cy="36576"/>
          </a:xfrm>
          <a:prstGeom prst="rect">
            <a:avLst/>
          </a:prstGeom>
          <a:solidFill>
            <a:srgbClr val="C8102E"/>
          </a:solidFill>
          <a:ln>
            <a:noFill/>
          </a:ln>
        </p:spPr>
        <p:txBody>
          <a:bodyPr/>
          <a:lstStyle/>
          <a:p>
            <a:endParaRPr lang="en-US"/>
          </a:p>
        </p:txBody>
      </p:sp>
      <p:sp>
        <p:nvSpPr>
          <p:cNvPr id="11" name="Text"/>
          <p:cNvSpPr txBox="1"/>
          <p:nvPr/>
        </p:nvSpPr>
        <p:spPr>
          <a:xfrm>
            <a:off x="1554480" y="2743200"/>
            <a:ext cx="4937760" cy="1828800"/>
          </a:xfrm>
          <a:prstGeom prst="rect">
            <a:avLst/>
          </a:prstGeom>
          <a:noFill/>
        </p:spPr>
        <p:txBody>
          <a:bodyPr wrap="square" lIns="0" tIns="0" rIns="0" bIns="0" rtlCol="0">
            <a:spAutoFit/>
          </a:bodyPr>
          <a:lstStyle/>
          <a:p>
            <a:pPr algn="l"/>
            <a:r>
              <a:rPr lang="en-US" sz="1200" dirty="0">
                <a:solidFill>
                  <a:srgbClr val="F7F4EE"/>
                </a:solidFill>
                <a:latin typeface="Calibri" pitchFamily="34" charset="0"/>
                <a:ea typeface="Calibri" pitchFamily="34" charset="-122"/>
                <a:cs typeface="Calibri" pitchFamily="34" charset="-120"/>
              </a:rPr>
              <a:t>CIP stands for Capital Improvement Plan. It's a multi-year list of a county's BIG purchases — buildings, vehicles, equipment that lasts for years.</a:t>
            </a:r>
          </a:p>
        </p:txBody>
      </p:sp>
      <p:sp>
        <p:nvSpPr>
          <p:cNvPr id="12" name="Text"/>
          <p:cNvSpPr txBox="1"/>
          <p:nvPr/>
        </p:nvSpPr>
        <p:spPr>
          <a:xfrm>
            <a:off x="1554480" y="3520440"/>
            <a:ext cx="4937760" cy="1828800"/>
          </a:xfrm>
          <a:prstGeom prst="rect">
            <a:avLst/>
          </a:prstGeom>
          <a:noFill/>
        </p:spPr>
        <p:txBody>
          <a:bodyPr wrap="square" lIns="0" tIns="0" rIns="0" bIns="0" rtlCol="0">
            <a:spAutoFit/>
          </a:bodyPr>
          <a:lstStyle/>
          <a:p>
            <a:pPr algn="l"/>
            <a:r>
              <a:rPr lang="en-US" sz="1200" dirty="0">
                <a:solidFill>
                  <a:srgbClr val="F7F4EE"/>
                </a:solidFill>
                <a:latin typeface="Calibri" pitchFamily="34" charset="0"/>
                <a:ea typeface="Calibri" pitchFamily="34" charset="-122"/>
                <a:cs typeface="Calibri" pitchFamily="34" charset="-120"/>
              </a:rPr>
              <a:t>By Wisconsin law, the County Board approves the CIP IN ADVANCE, in public, with a public hearing — usually months before the contract is signed.</a:t>
            </a:r>
          </a:p>
        </p:txBody>
      </p:sp>
      <p:sp>
        <p:nvSpPr>
          <p:cNvPr id="13" name="Text"/>
          <p:cNvSpPr txBox="1"/>
          <p:nvPr/>
        </p:nvSpPr>
        <p:spPr>
          <a:xfrm>
            <a:off x="1554480" y="4297680"/>
            <a:ext cx="4937760" cy="1828800"/>
          </a:xfrm>
          <a:prstGeom prst="rect">
            <a:avLst/>
          </a:prstGeom>
          <a:noFill/>
        </p:spPr>
        <p:txBody>
          <a:bodyPr wrap="square" lIns="0" tIns="0" rIns="0" bIns="0" rtlCol="0">
            <a:spAutoFit/>
          </a:bodyPr>
          <a:lstStyle/>
          <a:p>
            <a:pPr algn="l"/>
            <a:r>
              <a:rPr lang="en-US" sz="1200" b="1" i="1" dirty="0">
                <a:solidFill>
                  <a:srgbClr val="F7F4EE"/>
                </a:solidFill>
                <a:latin typeface="Georgia" pitchFamily="34" charset="0"/>
                <a:ea typeface="Georgia" pitchFamily="34" charset="-122"/>
                <a:cs typeface="Georgia" pitchFamily="34" charset="-120"/>
              </a:rPr>
              <a:t>The 2025 CIP was adopted in 2024. Flock cameras were NOT in it.</a:t>
            </a:r>
          </a:p>
        </p:txBody>
      </p:sp>
      <p:sp>
        <p:nvSpPr>
          <p:cNvPr id="14" name="Text"/>
          <p:cNvSpPr txBox="1"/>
          <p:nvPr/>
        </p:nvSpPr>
        <p:spPr>
          <a:xfrm>
            <a:off x="6858000" y="2331720"/>
            <a:ext cx="4937760" cy="274320"/>
          </a:xfrm>
          <a:prstGeom prst="rect">
            <a:avLst/>
          </a:prstGeom>
          <a:noFill/>
        </p:spPr>
        <p:txBody>
          <a:bodyPr wrap="square" lIns="0" tIns="0" rIns="0" bIns="0" rtlCol="0">
            <a:spAutoFit/>
          </a:bodyPr>
          <a:lstStyle/>
          <a:p>
            <a:pPr algn="l"/>
            <a:r>
              <a:rPr lang="en-US" sz="1200" b="1" spc="300" dirty="0">
                <a:solidFill>
                  <a:srgbClr val="D4A857"/>
                </a:solidFill>
                <a:latin typeface="Calibri" pitchFamily="34" charset="0"/>
                <a:ea typeface="Calibri" pitchFamily="34" charset="-122"/>
                <a:cs typeface="Calibri" pitchFamily="34" charset="-120"/>
              </a:rPr>
              <a:t>WHAT STAFF DID ON SEPTEMBER 15, 2025</a:t>
            </a:r>
          </a:p>
        </p:txBody>
      </p:sp>
      <p:sp>
        <p:nvSpPr>
          <p:cNvPr id="15" name="Rect"/>
          <p:cNvSpPr/>
          <p:nvPr/>
        </p:nvSpPr>
        <p:spPr>
          <a:xfrm>
            <a:off x="6858000" y="2606040"/>
            <a:ext cx="457200" cy="36576"/>
          </a:xfrm>
          <a:prstGeom prst="rect">
            <a:avLst/>
          </a:prstGeom>
          <a:solidFill>
            <a:srgbClr val="C8102E"/>
          </a:solidFill>
          <a:ln>
            <a:noFill/>
          </a:ln>
        </p:spPr>
        <p:txBody>
          <a:bodyPr/>
          <a:lstStyle/>
          <a:p>
            <a:endParaRPr lang="en-US"/>
          </a:p>
        </p:txBody>
      </p:sp>
      <p:sp>
        <p:nvSpPr>
          <p:cNvPr id="16" name="Rect"/>
          <p:cNvSpPr/>
          <p:nvPr/>
        </p:nvSpPr>
        <p:spPr>
          <a:xfrm>
            <a:off x="6858000" y="2834640"/>
            <a:ext cx="2194560" cy="914400"/>
          </a:xfrm>
          <a:prstGeom prst="rect">
            <a:avLst/>
          </a:prstGeom>
          <a:solidFill>
            <a:srgbClr val="1A2128"/>
          </a:solidFill>
          <a:ln>
            <a:noFill/>
          </a:ln>
        </p:spPr>
        <p:txBody>
          <a:bodyPr/>
          <a:lstStyle/>
          <a:p>
            <a:endParaRPr lang="en-US"/>
          </a:p>
        </p:txBody>
      </p:sp>
      <p:sp>
        <p:nvSpPr>
          <p:cNvPr id="17" name="Rect"/>
          <p:cNvSpPr/>
          <p:nvPr/>
        </p:nvSpPr>
        <p:spPr>
          <a:xfrm>
            <a:off x="6858000" y="2834640"/>
            <a:ext cx="2194560" cy="36576"/>
          </a:xfrm>
          <a:prstGeom prst="rect">
            <a:avLst/>
          </a:prstGeom>
          <a:solidFill>
            <a:srgbClr val="8B8B8B"/>
          </a:solidFill>
          <a:ln>
            <a:noFill/>
          </a:ln>
        </p:spPr>
        <p:txBody>
          <a:bodyPr/>
          <a:lstStyle/>
          <a:p>
            <a:endParaRPr lang="en-US"/>
          </a:p>
        </p:txBody>
      </p:sp>
      <p:sp>
        <p:nvSpPr>
          <p:cNvPr id="18" name="Text"/>
          <p:cNvSpPr txBox="1"/>
          <p:nvPr/>
        </p:nvSpPr>
        <p:spPr>
          <a:xfrm>
            <a:off x="6995160" y="2971800"/>
            <a:ext cx="1920240" cy="228600"/>
          </a:xfrm>
          <a:prstGeom prst="rect">
            <a:avLst/>
          </a:prstGeom>
          <a:noFill/>
        </p:spPr>
        <p:txBody>
          <a:bodyPr wrap="square" lIns="0" tIns="0" rIns="0" bIns="0" rtlCol="0">
            <a:spAutoFit/>
          </a:bodyPr>
          <a:lstStyle/>
          <a:p>
            <a:pPr algn="l"/>
            <a:r>
              <a:rPr lang="en-US" sz="900" b="1" spc="200" dirty="0">
                <a:solidFill>
                  <a:srgbClr val="8B8B8B"/>
                </a:solidFill>
                <a:latin typeface="Calibri" pitchFamily="34" charset="0"/>
                <a:ea typeface="Calibri" pitchFamily="34" charset="-122"/>
                <a:cs typeface="Calibri" pitchFamily="34" charset="-120"/>
              </a:rPr>
              <a:t>FROM</a:t>
            </a:r>
          </a:p>
        </p:txBody>
      </p:sp>
      <p:sp>
        <p:nvSpPr>
          <p:cNvPr id="19" name="Text"/>
          <p:cNvSpPr txBox="1"/>
          <p:nvPr/>
        </p:nvSpPr>
        <p:spPr>
          <a:xfrm>
            <a:off x="6995160" y="3200400"/>
            <a:ext cx="1920240" cy="274320"/>
          </a:xfrm>
          <a:prstGeom prst="rect">
            <a:avLst/>
          </a:prstGeom>
          <a:noFill/>
        </p:spPr>
        <p:txBody>
          <a:bodyPr wrap="square" lIns="0" tIns="0" rIns="0" bIns="0" rtlCol="0">
            <a:spAutoFit/>
          </a:bodyPr>
          <a:lstStyle/>
          <a:p>
            <a:pPr algn="l"/>
            <a:r>
              <a:rPr lang="en-US" sz="1400" b="1" dirty="0">
                <a:solidFill>
                  <a:srgbClr val="F7F4EE"/>
                </a:solidFill>
                <a:latin typeface="Consolas" pitchFamily="34" charset="0"/>
                <a:ea typeface="Consolas" pitchFamily="34" charset="-122"/>
                <a:cs typeface="Consolas" pitchFamily="34" charset="-120"/>
              </a:rPr>
              <a:t>Investigator</a:t>
            </a:r>
          </a:p>
        </p:txBody>
      </p:sp>
      <p:sp>
        <p:nvSpPr>
          <p:cNvPr id="20" name="Text"/>
          <p:cNvSpPr txBox="1"/>
          <p:nvPr/>
        </p:nvSpPr>
        <p:spPr>
          <a:xfrm>
            <a:off x="6995160" y="3456432"/>
            <a:ext cx="1920240" cy="228600"/>
          </a:xfrm>
          <a:prstGeom prst="rect">
            <a:avLst/>
          </a:prstGeom>
          <a:noFill/>
        </p:spPr>
        <p:txBody>
          <a:bodyPr wrap="square" lIns="0" tIns="0" rIns="0" bIns="0" rtlCol="0">
            <a:spAutoFit/>
          </a:bodyPr>
          <a:lstStyle/>
          <a:p>
            <a:pPr algn="l"/>
            <a:r>
              <a:rPr lang="en-US" sz="1000" i="1" dirty="0">
                <a:solidFill>
                  <a:srgbClr val="C9C7C2"/>
                </a:solidFill>
                <a:latin typeface="Calibri" pitchFamily="34" charset="0"/>
                <a:ea typeface="Calibri" pitchFamily="34" charset="-122"/>
                <a:cs typeface="Calibri" pitchFamily="34" charset="-120"/>
              </a:rPr>
              <a:t>operating budget line</a:t>
            </a:r>
          </a:p>
        </p:txBody>
      </p:sp>
      <p:sp>
        <p:nvSpPr>
          <p:cNvPr id="21" name="Arrow"/>
          <p:cNvSpPr/>
          <p:nvPr/>
        </p:nvSpPr>
        <p:spPr>
          <a:xfrm>
            <a:off x="9144000" y="3154680"/>
            <a:ext cx="365760" cy="274320"/>
          </a:xfrm>
          <a:prstGeom prst="rightArrow">
            <a:avLst/>
          </a:prstGeom>
          <a:solidFill>
            <a:srgbClr val="C8102E"/>
          </a:solidFill>
          <a:ln>
            <a:noFill/>
          </a:ln>
        </p:spPr>
        <p:txBody>
          <a:bodyPr/>
          <a:lstStyle/>
          <a:p>
            <a:endParaRPr lang="en-US"/>
          </a:p>
        </p:txBody>
      </p:sp>
      <p:sp>
        <p:nvSpPr>
          <p:cNvPr id="22" name="Rect"/>
          <p:cNvSpPr/>
          <p:nvPr/>
        </p:nvSpPr>
        <p:spPr>
          <a:xfrm>
            <a:off x="9601200" y="2834640"/>
            <a:ext cx="2194560" cy="914400"/>
          </a:xfrm>
          <a:prstGeom prst="rect">
            <a:avLst/>
          </a:prstGeom>
          <a:solidFill>
            <a:srgbClr val="1A2128"/>
          </a:solidFill>
          <a:ln>
            <a:noFill/>
          </a:ln>
        </p:spPr>
        <p:txBody>
          <a:bodyPr/>
          <a:lstStyle/>
          <a:p>
            <a:endParaRPr lang="en-US"/>
          </a:p>
        </p:txBody>
      </p:sp>
      <p:sp>
        <p:nvSpPr>
          <p:cNvPr id="23" name="Rect"/>
          <p:cNvSpPr/>
          <p:nvPr/>
        </p:nvSpPr>
        <p:spPr>
          <a:xfrm>
            <a:off x="9601200" y="2834640"/>
            <a:ext cx="2194560" cy="36576"/>
          </a:xfrm>
          <a:prstGeom prst="rect">
            <a:avLst/>
          </a:prstGeom>
          <a:solidFill>
            <a:srgbClr val="C8102E"/>
          </a:solidFill>
          <a:ln>
            <a:noFill/>
          </a:ln>
        </p:spPr>
        <p:txBody>
          <a:bodyPr/>
          <a:lstStyle/>
          <a:p>
            <a:endParaRPr lang="en-US"/>
          </a:p>
        </p:txBody>
      </p:sp>
      <p:sp>
        <p:nvSpPr>
          <p:cNvPr id="24" name="Text"/>
          <p:cNvSpPr txBox="1"/>
          <p:nvPr/>
        </p:nvSpPr>
        <p:spPr>
          <a:xfrm>
            <a:off x="9738360" y="2971800"/>
            <a:ext cx="1920240" cy="228600"/>
          </a:xfrm>
          <a:prstGeom prst="rect">
            <a:avLst/>
          </a:prstGeom>
          <a:noFill/>
        </p:spPr>
        <p:txBody>
          <a:bodyPr wrap="square" lIns="0" tIns="0" rIns="0" bIns="0" rtlCol="0">
            <a:spAutoFit/>
          </a:bodyPr>
          <a:lstStyle/>
          <a:p>
            <a:pPr algn="l"/>
            <a:r>
              <a:rPr lang="en-US" sz="900" b="1" spc="200" dirty="0">
                <a:solidFill>
                  <a:srgbClr val="C8102E"/>
                </a:solidFill>
                <a:latin typeface="Calibri" pitchFamily="34" charset="0"/>
                <a:ea typeface="Calibri" pitchFamily="34" charset="-122"/>
                <a:cs typeface="Calibri" pitchFamily="34" charset="-120"/>
              </a:rPr>
              <a:t>TO</a:t>
            </a:r>
          </a:p>
        </p:txBody>
      </p:sp>
      <p:sp>
        <p:nvSpPr>
          <p:cNvPr id="25" name="Text"/>
          <p:cNvSpPr txBox="1"/>
          <p:nvPr/>
        </p:nvSpPr>
        <p:spPr>
          <a:xfrm>
            <a:off x="9738360" y="3200400"/>
            <a:ext cx="1920240" cy="274320"/>
          </a:xfrm>
          <a:prstGeom prst="rect">
            <a:avLst/>
          </a:prstGeom>
          <a:noFill/>
        </p:spPr>
        <p:txBody>
          <a:bodyPr wrap="square" lIns="0" tIns="0" rIns="0" bIns="0" rtlCol="0">
            <a:spAutoFit/>
          </a:bodyPr>
          <a:lstStyle/>
          <a:p>
            <a:pPr algn="l"/>
            <a:r>
              <a:rPr lang="en-US" sz="1400" b="1" dirty="0">
                <a:solidFill>
                  <a:srgbClr val="F7F4EE"/>
                </a:solidFill>
                <a:latin typeface="Consolas" pitchFamily="34" charset="0"/>
                <a:ea typeface="Consolas" pitchFamily="34" charset="-122"/>
                <a:cs typeface="Consolas" pitchFamily="34" charset="-120"/>
              </a:rPr>
              <a:t>CIP</a:t>
            </a:r>
          </a:p>
        </p:txBody>
      </p:sp>
      <p:sp>
        <p:nvSpPr>
          <p:cNvPr id="26" name="Text"/>
          <p:cNvSpPr txBox="1"/>
          <p:nvPr/>
        </p:nvSpPr>
        <p:spPr>
          <a:xfrm>
            <a:off x="9738360" y="3456432"/>
            <a:ext cx="1920240" cy="228600"/>
          </a:xfrm>
          <a:prstGeom prst="rect">
            <a:avLst/>
          </a:prstGeom>
          <a:noFill/>
        </p:spPr>
        <p:txBody>
          <a:bodyPr wrap="square" lIns="0" tIns="0" rIns="0" bIns="0" rtlCol="0">
            <a:spAutoFit/>
          </a:bodyPr>
          <a:lstStyle/>
          <a:p>
            <a:pPr algn="l"/>
            <a:r>
              <a:rPr lang="en-US" sz="1000" i="1" dirty="0">
                <a:solidFill>
                  <a:srgbClr val="C9C7C2"/>
                </a:solidFill>
                <a:latin typeface="Calibri" pitchFamily="34" charset="0"/>
                <a:ea typeface="Calibri" pitchFamily="34" charset="-122"/>
                <a:cs typeface="Calibri" pitchFamily="34" charset="-120"/>
              </a:rPr>
              <a:t>Capital Improvement Plan</a:t>
            </a:r>
          </a:p>
        </p:txBody>
      </p:sp>
      <p:sp>
        <p:nvSpPr>
          <p:cNvPr id="27" name="Text"/>
          <p:cNvSpPr txBox="1"/>
          <p:nvPr/>
        </p:nvSpPr>
        <p:spPr>
          <a:xfrm>
            <a:off x="6858000" y="3931920"/>
            <a:ext cx="4937760" cy="365760"/>
          </a:xfrm>
          <a:prstGeom prst="rect">
            <a:avLst/>
          </a:prstGeom>
          <a:noFill/>
        </p:spPr>
        <p:txBody>
          <a:bodyPr wrap="square" lIns="0" tIns="0" rIns="0" bIns="0" rtlCol="0">
            <a:spAutoFit/>
          </a:bodyPr>
          <a:lstStyle/>
          <a:p>
            <a:pPr algn="ctr"/>
            <a:r>
              <a:rPr lang="en-US" sz="1800" b="1" dirty="0">
                <a:solidFill>
                  <a:srgbClr val="D4A857"/>
                </a:solidFill>
                <a:latin typeface="Georgia" pitchFamily="34" charset="0"/>
                <a:ea typeface="Georgia" pitchFamily="34" charset="-122"/>
                <a:cs typeface="Georgia" pitchFamily="34" charset="-120"/>
              </a:rPr>
              <a:t>$20,250  ·  for Flock Cameras</a:t>
            </a:r>
          </a:p>
        </p:txBody>
      </p:sp>
      <p:sp>
        <p:nvSpPr>
          <p:cNvPr id="28" name="Text"/>
          <p:cNvSpPr txBox="1"/>
          <p:nvPr/>
        </p:nvSpPr>
        <p:spPr>
          <a:xfrm>
            <a:off x="6858000" y="4572000"/>
            <a:ext cx="4937760" cy="274320"/>
          </a:xfrm>
          <a:prstGeom prst="rect">
            <a:avLst/>
          </a:prstGeom>
          <a:noFill/>
        </p:spPr>
        <p:txBody>
          <a:bodyPr wrap="square" lIns="0" tIns="0" rIns="0" bIns="0" rtlCol="0">
            <a:spAutoFit/>
          </a:bodyPr>
          <a:lstStyle/>
          <a:p>
            <a:pPr algn="l"/>
            <a:r>
              <a:rPr lang="en-US" sz="1100" b="1" spc="300" dirty="0">
                <a:solidFill>
                  <a:srgbClr val="D4A857"/>
                </a:solidFill>
                <a:latin typeface="Calibri" pitchFamily="34" charset="0"/>
                <a:ea typeface="Calibri" pitchFamily="34" charset="-122"/>
                <a:cs typeface="Calibri" pitchFamily="34" charset="-120"/>
              </a:rPr>
              <a:t>WHY THIS MATTERS</a:t>
            </a:r>
          </a:p>
        </p:txBody>
      </p:sp>
      <p:sp>
        <p:nvSpPr>
          <p:cNvPr id="29" name="Dot"/>
          <p:cNvSpPr/>
          <p:nvPr/>
        </p:nvSpPr>
        <p:spPr>
          <a:xfrm>
            <a:off x="6876288" y="4992624"/>
            <a:ext cx="73152" cy="73152"/>
          </a:xfrm>
          <a:prstGeom prst="ellipse">
            <a:avLst/>
          </a:prstGeom>
          <a:solidFill>
            <a:srgbClr val="C8102E"/>
          </a:solidFill>
          <a:ln>
            <a:noFill/>
          </a:ln>
        </p:spPr>
        <p:txBody>
          <a:bodyPr/>
          <a:lstStyle/>
          <a:p>
            <a:endParaRPr lang="en-US"/>
          </a:p>
        </p:txBody>
      </p:sp>
      <p:sp>
        <p:nvSpPr>
          <p:cNvPr id="30" name="Text"/>
          <p:cNvSpPr txBox="1"/>
          <p:nvPr/>
        </p:nvSpPr>
        <p:spPr>
          <a:xfrm>
            <a:off x="7086600" y="4937760"/>
            <a:ext cx="4709160" cy="457200"/>
          </a:xfrm>
          <a:prstGeom prst="rect">
            <a:avLst/>
          </a:prstGeom>
          <a:noFill/>
        </p:spPr>
        <p:txBody>
          <a:bodyPr wrap="square" lIns="0" tIns="0" rIns="0" bIns="0" rtlCol="0">
            <a:spAutoFit/>
          </a:bodyPr>
          <a:lstStyle/>
          <a:p>
            <a:pPr algn="l"/>
            <a:r>
              <a:rPr lang="en-US" sz="1000" dirty="0">
                <a:solidFill>
                  <a:srgbClr val="F7F4EE"/>
                </a:solidFill>
                <a:latin typeface="Calibri" pitchFamily="34" charset="0"/>
                <a:ea typeface="Calibri" pitchFamily="34" charset="-122"/>
                <a:cs typeface="Calibri" pitchFamily="34" charset="-120"/>
              </a:rPr>
              <a:t>Moving money in the books later does NOT create Board approval that never happened.</a:t>
            </a:r>
          </a:p>
        </p:txBody>
      </p:sp>
      <p:sp>
        <p:nvSpPr>
          <p:cNvPr id="31" name="Dot"/>
          <p:cNvSpPr/>
          <p:nvPr/>
        </p:nvSpPr>
        <p:spPr>
          <a:xfrm>
            <a:off x="6876288" y="5404104"/>
            <a:ext cx="73152" cy="73152"/>
          </a:xfrm>
          <a:prstGeom prst="ellipse">
            <a:avLst/>
          </a:prstGeom>
          <a:solidFill>
            <a:srgbClr val="C8102E"/>
          </a:solidFill>
          <a:ln>
            <a:noFill/>
          </a:ln>
        </p:spPr>
        <p:txBody>
          <a:bodyPr/>
          <a:lstStyle/>
          <a:p>
            <a:endParaRPr lang="en-US"/>
          </a:p>
        </p:txBody>
      </p:sp>
      <p:sp>
        <p:nvSpPr>
          <p:cNvPr id="32" name="Text"/>
          <p:cNvSpPr txBox="1"/>
          <p:nvPr/>
        </p:nvSpPr>
        <p:spPr>
          <a:xfrm>
            <a:off x="7086600" y="5349240"/>
            <a:ext cx="4709160" cy="457200"/>
          </a:xfrm>
          <a:prstGeom prst="rect">
            <a:avLst/>
          </a:prstGeom>
          <a:noFill/>
        </p:spPr>
        <p:txBody>
          <a:bodyPr wrap="square" lIns="0" tIns="0" rIns="0" bIns="0" rtlCol="0">
            <a:spAutoFit/>
          </a:bodyPr>
          <a:lstStyle/>
          <a:p>
            <a:pPr algn="l"/>
            <a:r>
              <a:rPr lang="en-US" sz="1000" dirty="0">
                <a:solidFill>
                  <a:srgbClr val="F7F4EE"/>
                </a:solidFill>
                <a:latin typeface="Calibri" pitchFamily="34" charset="0"/>
                <a:ea typeface="Calibri" pitchFamily="34" charset="-122"/>
                <a:cs typeface="Calibri" pitchFamily="34" charset="-120"/>
              </a:rPr>
              <a:t>Staff cannot unilaterally reclassify spending for items the Board never voted on. That requires a Board resolution. There isn't one.</a:t>
            </a:r>
          </a:p>
        </p:txBody>
      </p:sp>
      <p:sp>
        <p:nvSpPr>
          <p:cNvPr id="33" name="Dot"/>
          <p:cNvSpPr/>
          <p:nvPr/>
        </p:nvSpPr>
        <p:spPr>
          <a:xfrm>
            <a:off x="6876288" y="5815584"/>
            <a:ext cx="73152" cy="73152"/>
          </a:xfrm>
          <a:prstGeom prst="ellipse">
            <a:avLst/>
          </a:prstGeom>
          <a:solidFill>
            <a:srgbClr val="C8102E"/>
          </a:solidFill>
          <a:ln>
            <a:noFill/>
          </a:ln>
        </p:spPr>
        <p:txBody>
          <a:bodyPr/>
          <a:lstStyle/>
          <a:p>
            <a:endParaRPr lang="en-US"/>
          </a:p>
        </p:txBody>
      </p:sp>
      <p:sp>
        <p:nvSpPr>
          <p:cNvPr id="34" name="Text"/>
          <p:cNvSpPr txBox="1"/>
          <p:nvPr/>
        </p:nvSpPr>
        <p:spPr>
          <a:xfrm>
            <a:off x="7086600" y="5760720"/>
            <a:ext cx="4709160" cy="457200"/>
          </a:xfrm>
          <a:prstGeom prst="rect">
            <a:avLst/>
          </a:prstGeom>
          <a:noFill/>
        </p:spPr>
        <p:txBody>
          <a:bodyPr wrap="square" lIns="0" tIns="0" rIns="0" bIns="0" rtlCol="0">
            <a:spAutoFit/>
          </a:bodyPr>
          <a:lstStyle/>
          <a:p>
            <a:pPr algn="l"/>
            <a:r>
              <a:rPr lang="en-US" sz="1000" dirty="0">
                <a:solidFill>
                  <a:srgbClr val="F7F4EE"/>
                </a:solidFill>
                <a:latin typeface="Calibri" pitchFamily="34" charset="0"/>
                <a:ea typeface="Calibri" pitchFamily="34" charset="-122"/>
                <a:cs typeface="Calibri" pitchFamily="34" charset="-120"/>
              </a:rPr>
              <a:t>The move itself is an admission: the original budgeting was wrong.</a:t>
            </a:r>
          </a:p>
        </p:txBody>
      </p:sp>
      <p:sp>
        <p:nvSpPr>
          <p:cNvPr id="35" name="Rect"/>
          <p:cNvSpPr/>
          <p:nvPr/>
        </p:nvSpPr>
        <p:spPr>
          <a:xfrm>
            <a:off x="1554480" y="6081660"/>
            <a:ext cx="10241280" cy="27432"/>
          </a:xfrm>
          <a:prstGeom prst="rect">
            <a:avLst/>
          </a:prstGeom>
          <a:solidFill>
            <a:srgbClr val="C8102E"/>
          </a:solidFill>
          <a:ln>
            <a:noFill/>
          </a:ln>
        </p:spPr>
        <p:txBody>
          <a:bodyPr/>
          <a:lstStyle/>
          <a:p>
            <a:endParaRPr lang="en-US"/>
          </a:p>
        </p:txBody>
      </p:sp>
      <p:sp>
        <p:nvSpPr>
          <p:cNvPr id="36" name="Text"/>
          <p:cNvSpPr txBox="1"/>
          <p:nvPr/>
        </p:nvSpPr>
        <p:spPr>
          <a:xfrm>
            <a:off x="1554480" y="6173160"/>
            <a:ext cx="10241280" cy="365760"/>
          </a:xfrm>
          <a:prstGeom prst="rect">
            <a:avLst/>
          </a:prstGeom>
          <a:noFill/>
        </p:spPr>
        <p:txBody>
          <a:bodyPr wrap="square" lIns="0" tIns="0" rIns="0" bIns="0" rtlCol="0">
            <a:spAutoFit/>
          </a:bodyPr>
          <a:lstStyle/>
          <a:p>
            <a:pPr algn="l"/>
            <a:r>
              <a:rPr lang="en-US" sz="1100" i="1" dirty="0">
                <a:solidFill>
                  <a:srgbClr val="C9C7C2"/>
                </a:solidFill>
                <a:latin typeface="Georgia" pitchFamily="34" charset="0"/>
                <a:ea typeface="Georgia" pitchFamily="34" charset="-122"/>
                <a:cs typeface="Georgia" pitchFamily="34" charset="-120"/>
              </a:rPr>
              <a:t>You can move the money. You cannot move the date. The contract was signed Nov 15, 2024 — without a Board vote, without a CIP listing, without public notice.</a:t>
            </a:r>
          </a:p>
        </p:txBody>
      </p:sp>
      <p:sp>
        <p:nvSpPr>
          <p:cNvPr id="37" name="Text"/>
          <p:cNvSpPr txBox="1"/>
          <p:nvPr/>
        </p:nvSpPr>
        <p:spPr>
          <a:xfrm>
            <a:off x="457200" y="6565392"/>
            <a:ext cx="6400800" cy="228600"/>
          </a:xfrm>
          <a:prstGeom prst="rect">
            <a:avLst/>
          </a:prstGeom>
          <a:noFill/>
        </p:spPr>
        <p:txBody>
          <a:bodyPr wrap="square" lIns="0" tIns="0" rIns="0" bIns="0" rtlCol="0">
            <a:spAutoFit/>
          </a:bodyPr>
          <a:lstStyle/>
          <a:p>
            <a:pPr algn="l"/>
            <a:r>
              <a:rPr lang="en-US" sz="900" i="1" dirty="0">
                <a:solidFill>
                  <a:srgbClr val="C9C7C2"/>
                </a:solidFill>
                <a:latin typeface="Calibri" pitchFamily="34" charset="0"/>
                <a:ea typeface="Calibri" pitchFamily="34" charset="-122"/>
                <a:cs typeface="Calibri" pitchFamily="34" charset="-120"/>
              </a:rPr>
              <a:t>Andy Parrish · Trempealeau County Supervisor, District 2</a:t>
            </a:r>
          </a:p>
        </p:txBody>
      </p:sp>
      <p:sp>
        <p:nvSpPr>
          <p:cNvPr id="38" name="Text"/>
          <p:cNvSpPr txBox="1"/>
          <p:nvPr/>
        </p:nvSpPr>
        <p:spPr>
          <a:xfrm>
            <a:off x="7132320" y="6565392"/>
            <a:ext cx="4572000" cy="228600"/>
          </a:xfrm>
          <a:prstGeom prst="rect">
            <a:avLst/>
          </a:prstGeom>
          <a:noFill/>
        </p:spPr>
        <p:txBody>
          <a:bodyPr wrap="square" lIns="0" tIns="0" rIns="0" bIns="0" rtlCol="0">
            <a:spAutoFit/>
          </a:bodyPr>
          <a:lstStyle/>
          <a:p>
            <a:pPr algn="r"/>
            <a:r>
              <a:rPr lang="en-US" sz="900" i="1" dirty="0">
                <a:solidFill>
                  <a:srgbClr val="8B8B8B"/>
                </a:solidFill>
                <a:latin typeface="Calibri" pitchFamily="34" charset="0"/>
                <a:ea typeface="Calibri" pitchFamily="34" charset="-122"/>
                <a:cs typeface="Calibri" pitchFamily="34" charset="-120"/>
              </a:rPr>
              <a:t>Source: Trempealeau County emails, Sep 14–15, 2025  ·  Open Records Act compliant.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Evidence B - Public Budget">
    <p:bg>
      <p:bgPr>
        <a:solidFill>
          <a:srgbClr val="0F1419"/>
        </a:solidFill>
        <a:effectLst/>
      </p:bgPr>
    </p:bg>
    <p:spTree>
      <p:nvGrpSpPr>
        <p:cNvPr id="1" name=""/>
        <p:cNvGrpSpPr/>
        <p:nvPr/>
      </p:nvGrpSpPr>
      <p:grpSpPr>
        <a:xfrm>
          <a:off x="0" y="0"/>
          <a:ext cx="0" cy="0"/>
          <a:chOff x="0" y="0"/>
          <a:chExt cx="0" cy="0"/>
        </a:xfrm>
      </p:grpSpPr>
      <p:sp>
        <p:nvSpPr>
          <p:cNvPr id="2" name="Rect"/>
          <p:cNvSpPr/>
          <p:nvPr/>
        </p:nvSpPr>
        <p:spPr>
          <a:xfrm>
            <a:off x="0" y="0"/>
            <a:ext cx="239572" cy="6858000"/>
          </a:xfrm>
          <a:prstGeom prst="rect">
            <a:avLst/>
          </a:prstGeom>
          <a:solidFill>
            <a:srgbClr val="C8102E"/>
          </a:solidFill>
          <a:ln>
            <a:noFill/>
          </a:ln>
        </p:spPr>
        <p:txBody>
          <a:bodyPr/>
          <a:lstStyle/>
          <a:p>
            <a:endParaRPr lang="en-US"/>
          </a:p>
        </p:txBody>
      </p:sp>
      <p:sp>
        <p:nvSpPr>
          <p:cNvPr id="3" name="Text"/>
          <p:cNvSpPr txBox="1"/>
          <p:nvPr/>
        </p:nvSpPr>
        <p:spPr>
          <a:xfrm>
            <a:off x="365760" y="502920"/>
            <a:ext cx="1005840" cy="292608"/>
          </a:xfrm>
          <a:prstGeom prst="rect">
            <a:avLst/>
          </a:prstGeom>
          <a:noFill/>
        </p:spPr>
        <p:txBody>
          <a:bodyPr wrap="square" lIns="0" tIns="0" rIns="0" bIns="0" rtlCol="0">
            <a:spAutoFit/>
          </a:bodyPr>
          <a:lstStyle/>
          <a:p>
            <a:pPr algn="l"/>
            <a:r>
              <a:rPr lang="en-US" sz="1100" b="1" spc="200" dirty="0">
                <a:solidFill>
                  <a:srgbClr val="F7F4EE"/>
                </a:solidFill>
                <a:latin typeface="Calibri" pitchFamily="34" charset="0"/>
                <a:ea typeface="Calibri" pitchFamily="34" charset="-122"/>
                <a:cs typeface="Calibri" pitchFamily="34" charset="-120"/>
              </a:rPr>
              <a:t>COUNTY</a:t>
            </a:r>
          </a:p>
        </p:txBody>
      </p:sp>
      <p:sp>
        <p:nvSpPr>
          <p:cNvPr id="4" name="Text"/>
          <p:cNvSpPr txBox="1"/>
          <p:nvPr/>
        </p:nvSpPr>
        <p:spPr>
          <a:xfrm>
            <a:off x="365760" y="758952"/>
            <a:ext cx="1005840" cy="292608"/>
          </a:xfrm>
          <a:prstGeom prst="rect">
            <a:avLst/>
          </a:prstGeom>
          <a:noFill/>
        </p:spPr>
        <p:txBody>
          <a:bodyPr wrap="square" lIns="0" tIns="0" rIns="0" bIns="0" rtlCol="0">
            <a:spAutoFit/>
          </a:bodyPr>
          <a:lstStyle/>
          <a:p>
            <a:pPr algn="l"/>
            <a:r>
              <a:rPr lang="en-US" sz="1100" b="1" spc="200" dirty="0">
                <a:solidFill>
                  <a:srgbClr val="F7F4EE"/>
                </a:solidFill>
                <a:latin typeface="Calibri" pitchFamily="34" charset="0"/>
                <a:ea typeface="Calibri" pitchFamily="34" charset="-122"/>
                <a:cs typeface="Calibri" pitchFamily="34" charset="-120"/>
              </a:rPr>
              <a:t>EVIDENCE</a:t>
            </a:r>
          </a:p>
        </p:txBody>
      </p:sp>
      <p:sp>
        <p:nvSpPr>
          <p:cNvPr id="5" name="Rect"/>
          <p:cNvSpPr/>
          <p:nvPr/>
        </p:nvSpPr>
        <p:spPr>
          <a:xfrm>
            <a:off x="365760" y="1014984"/>
            <a:ext cx="548640" cy="27432"/>
          </a:xfrm>
          <a:prstGeom prst="rect">
            <a:avLst/>
          </a:prstGeom>
          <a:solidFill>
            <a:srgbClr val="F7F4EE"/>
          </a:solidFill>
          <a:ln>
            <a:noFill/>
          </a:ln>
        </p:spPr>
        <p:txBody>
          <a:bodyPr/>
          <a:lstStyle/>
          <a:p>
            <a:endParaRPr lang="en-US"/>
          </a:p>
        </p:txBody>
      </p:sp>
      <p:sp>
        <p:nvSpPr>
          <p:cNvPr id="6" name="Text"/>
          <p:cNvSpPr txBox="1"/>
          <p:nvPr/>
        </p:nvSpPr>
        <p:spPr>
          <a:xfrm>
            <a:off x="320040" y="1463040"/>
            <a:ext cx="1097280" cy="1280160"/>
          </a:xfrm>
          <a:prstGeom prst="rect">
            <a:avLst/>
          </a:prstGeom>
          <a:noFill/>
        </p:spPr>
        <p:txBody>
          <a:bodyPr wrap="square" lIns="0" tIns="0" rIns="0" bIns="0" rtlCol="0">
            <a:spAutoFit/>
          </a:bodyPr>
          <a:lstStyle/>
          <a:p>
            <a:pPr algn="l"/>
            <a:r>
              <a:rPr lang="en-US" sz="11000" b="1" dirty="0">
                <a:solidFill>
                  <a:srgbClr val="F7F4EE"/>
                </a:solidFill>
                <a:latin typeface="Arial Black" pitchFamily="34" charset="0"/>
                <a:ea typeface="Arial Black" pitchFamily="34" charset="-122"/>
                <a:cs typeface="Arial Black" pitchFamily="34" charset="-120"/>
              </a:rPr>
              <a:t>B</a:t>
            </a:r>
          </a:p>
        </p:txBody>
      </p:sp>
      <p:sp>
        <p:nvSpPr>
          <p:cNvPr id="7" name="Text"/>
          <p:cNvSpPr txBox="1"/>
          <p:nvPr/>
        </p:nvSpPr>
        <p:spPr>
          <a:xfrm>
            <a:off x="1554480" y="777240"/>
            <a:ext cx="10058400" cy="274320"/>
          </a:xfrm>
          <a:prstGeom prst="rect">
            <a:avLst/>
          </a:prstGeom>
          <a:noFill/>
        </p:spPr>
        <p:txBody>
          <a:bodyPr wrap="square" lIns="0" tIns="0" rIns="0" bIns="0" rtlCol="0">
            <a:spAutoFit/>
          </a:bodyPr>
          <a:lstStyle/>
          <a:p>
            <a:pPr algn="l"/>
            <a:r>
              <a:rPr lang="en-US" sz="1300" b="1" spc="800" dirty="0">
                <a:solidFill>
                  <a:srgbClr val="D4A857"/>
                </a:solidFill>
                <a:latin typeface="Calibri" pitchFamily="34" charset="0"/>
                <a:ea typeface="Calibri" pitchFamily="34" charset="-122"/>
                <a:cs typeface="Calibri" pitchFamily="34" charset="-120"/>
              </a:rPr>
              <a:t>THE PUBLIC 2025 BUDGET — WHAT VOTERS SAW</a:t>
            </a:r>
          </a:p>
        </p:txBody>
      </p:sp>
      <p:sp>
        <p:nvSpPr>
          <p:cNvPr id="8" name="Text"/>
          <p:cNvSpPr txBox="1"/>
          <p:nvPr/>
        </p:nvSpPr>
        <p:spPr>
          <a:xfrm>
            <a:off x="1554480" y="1143000"/>
            <a:ext cx="10058400" cy="1371600"/>
          </a:xfrm>
          <a:prstGeom prst="rect">
            <a:avLst/>
          </a:prstGeom>
          <a:noFill/>
        </p:spPr>
        <p:txBody>
          <a:bodyPr wrap="square" lIns="0" tIns="0" rIns="0" bIns="0" rtlCol="0">
            <a:spAutoFit/>
          </a:bodyPr>
          <a:lstStyle/>
          <a:p>
            <a:pPr algn="l"/>
            <a:r>
              <a:rPr lang="en-US" sz="2200" b="1" dirty="0">
                <a:solidFill>
                  <a:srgbClr val="F7F4EE"/>
                </a:solidFill>
                <a:latin typeface="Georgia" pitchFamily="34" charset="0"/>
                <a:ea typeface="Georgia" pitchFamily="34" charset="-122"/>
                <a:cs typeface="Georgia" pitchFamily="34" charset="-120"/>
              </a:rPr>
              <a:t>"Investigator" $17,950. Zero mention of Flock, ALPR, or surveillance.</a:t>
            </a:r>
          </a:p>
        </p:txBody>
      </p:sp>
      <p:pic>
        <p:nvPicPr>
          <p:cNvPr id="9" name="Picture"/>
          <p:cNvPicPr>
            <a:picLocks noChangeAspect="1"/>
          </p:cNvPicPr>
          <p:nvPr/>
        </p:nvPicPr>
        <p:blipFill>
          <a:blip r:embed="rId2"/>
          <a:stretch>
            <a:fillRect/>
          </a:stretch>
        </p:blipFill>
        <p:spPr>
          <a:xfrm>
            <a:off x="1554480" y="2468880"/>
            <a:ext cx="6217920" cy="4055165"/>
          </a:xfrm>
          <a:prstGeom prst="rect">
            <a:avLst/>
          </a:prstGeom>
        </p:spPr>
      </p:pic>
      <p:sp>
        <p:nvSpPr>
          <p:cNvPr id="10" name="Text"/>
          <p:cNvSpPr txBox="1"/>
          <p:nvPr/>
        </p:nvSpPr>
        <p:spPr>
          <a:xfrm>
            <a:off x="8138160" y="2468880"/>
            <a:ext cx="3657600" cy="274320"/>
          </a:xfrm>
          <a:prstGeom prst="rect">
            <a:avLst/>
          </a:prstGeom>
          <a:noFill/>
        </p:spPr>
        <p:txBody>
          <a:bodyPr wrap="square" lIns="0" tIns="0" rIns="0" bIns="0" rtlCol="0">
            <a:spAutoFit/>
          </a:bodyPr>
          <a:lstStyle/>
          <a:p>
            <a:pPr algn="l"/>
            <a:r>
              <a:rPr lang="en-US" sz="1100" b="1" spc="200" dirty="0">
                <a:solidFill>
                  <a:srgbClr val="D4A857"/>
                </a:solidFill>
                <a:latin typeface="Calibri" pitchFamily="34" charset="0"/>
                <a:ea typeface="Calibri" pitchFamily="34" charset="-122"/>
                <a:cs typeface="Calibri" pitchFamily="34" charset="-120"/>
              </a:rPr>
              <a:t>WHAT YOU CAN SEE</a:t>
            </a:r>
          </a:p>
        </p:txBody>
      </p:sp>
      <p:sp>
        <p:nvSpPr>
          <p:cNvPr id="11" name="Text"/>
          <p:cNvSpPr txBox="1"/>
          <p:nvPr/>
        </p:nvSpPr>
        <p:spPr>
          <a:xfrm>
            <a:off x="8138160" y="2788920"/>
            <a:ext cx="3657600" cy="274320"/>
          </a:xfrm>
          <a:prstGeom prst="rect">
            <a:avLst/>
          </a:prstGeom>
          <a:noFill/>
        </p:spPr>
        <p:txBody>
          <a:bodyPr wrap="square" lIns="0" tIns="0" rIns="0" bIns="0" rtlCol="0">
            <a:spAutoFit/>
          </a:bodyPr>
          <a:lstStyle/>
          <a:p>
            <a:pPr algn="l"/>
            <a:r>
              <a:rPr lang="en-US" sz="1100" b="1" dirty="0">
                <a:solidFill>
                  <a:srgbClr val="C8102E"/>
                </a:solidFill>
                <a:latin typeface="Consolas" pitchFamily="34" charset="0"/>
                <a:ea typeface="Consolas" pitchFamily="34" charset="-122"/>
                <a:cs typeface="Consolas" pitchFamily="34" charset="-120"/>
              </a:rPr>
              <a:t>101.52100</a:t>
            </a:r>
          </a:p>
        </p:txBody>
      </p:sp>
      <p:sp>
        <p:nvSpPr>
          <p:cNvPr id="12" name="Text"/>
          <p:cNvSpPr txBox="1"/>
          <p:nvPr/>
        </p:nvSpPr>
        <p:spPr>
          <a:xfrm>
            <a:off x="8138160" y="3063239"/>
            <a:ext cx="3657600" cy="640080"/>
          </a:xfrm>
          <a:prstGeom prst="rect">
            <a:avLst/>
          </a:prstGeom>
          <a:noFill/>
        </p:spPr>
        <p:txBody>
          <a:bodyPr wrap="square" lIns="0" tIns="0" rIns="0" bIns="0" rtlCol="0">
            <a:spAutoFit/>
          </a:bodyPr>
          <a:lstStyle/>
          <a:p>
            <a:pPr algn="l"/>
            <a:r>
              <a:rPr lang="en-US" sz="1000" dirty="0">
                <a:solidFill>
                  <a:srgbClr val="F7F4EE"/>
                </a:solidFill>
                <a:latin typeface="Calibri" pitchFamily="34" charset="0"/>
                <a:ea typeface="Calibri" pitchFamily="34" charset="-122"/>
                <a:cs typeface="Calibri" pitchFamily="34" charset="-120"/>
              </a:rPr>
              <a:t>Sheriff's Administration</a:t>
            </a:r>
          </a:p>
        </p:txBody>
      </p:sp>
      <p:sp>
        <p:nvSpPr>
          <p:cNvPr id="13" name="Text"/>
          <p:cNvSpPr txBox="1"/>
          <p:nvPr/>
        </p:nvSpPr>
        <p:spPr>
          <a:xfrm>
            <a:off x="8138160" y="3703320"/>
            <a:ext cx="3657600" cy="274320"/>
          </a:xfrm>
          <a:prstGeom prst="rect">
            <a:avLst/>
          </a:prstGeom>
          <a:noFill/>
        </p:spPr>
        <p:txBody>
          <a:bodyPr wrap="square" lIns="0" tIns="0" rIns="0" bIns="0" rtlCol="0">
            <a:spAutoFit/>
          </a:bodyPr>
          <a:lstStyle/>
          <a:p>
            <a:pPr algn="l"/>
            <a:r>
              <a:rPr lang="en-US" sz="1100" b="1" dirty="0">
                <a:solidFill>
                  <a:srgbClr val="C8102E"/>
                </a:solidFill>
                <a:latin typeface="Consolas" pitchFamily="34" charset="0"/>
                <a:ea typeface="Consolas" pitchFamily="34" charset="-122"/>
                <a:cs typeface="Consolas" pitchFamily="34" charset="-120"/>
              </a:rPr>
              <a:t>.211 Investigator</a:t>
            </a:r>
          </a:p>
        </p:txBody>
      </p:sp>
      <p:sp>
        <p:nvSpPr>
          <p:cNvPr id="14" name="Text"/>
          <p:cNvSpPr txBox="1"/>
          <p:nvPr/>
        </p:nvSpPr>
        <p:spPr>
          <a:xfrm>
            <a:off x="8138160" y="3977639"/>
            <a:ext cx="3657600" cy="640080"/>
          </a:xfrm>
          <a:prstGeom prst="rect">
            <a:avLst/>
          </a:prstGeom>
          <a:noFill/>
        </p:spPr>
        <p:txBody>
          <a:bodyPr wrap="square" lIns="0" tIns="0" rIns="0" bIns="0" rtlCol="0">
            <a:spAutoFit/>
          </a:bodyPr>
          <a:lstStyle/>
          <a:p>
            <a:pPr algn="l"/>
            <a:r>
              <a:rPr lang="en-US" sz="1000" dirty="0">
                <a:solidFill>
                  <a:srgbClr val="F7F4EE"/>
                </a:solidFill>
                <a:latin typeface="Calibri" pitchFamily="34" charset="0"/>
                <a:ea typeface="Calibri" pitchFamily="34" charset="-122"/>
                <a:cs typeface="Calibri" pitchFamily="34" charset="-120"/>
              </a:rPr>
              <a:t>$17,950 — the line the Sheriff later confirmed pays for Flock</a:t>
            </a:r>
          </a:p>
        </p:txBody>
      </p:sp>
      <p:sp>
        <p:nvSpPr>
          <p:cNvPr id="15" name="Text"/>
          <p:cNvSpPr txBox="1"/>
          <p:nvPr/>
        </p:nvSpPr>
        <p:spPr>
          <a:xfrm>
            <a:off x="8138160" y="4617720"/>
            <a:ext cx="3657600" cy="274320"/>
          </a:xfrm>
          <a:prstGeom prst="rect">
            <a:avLst/>
          </a:prstGeom>
          <a:noFill/>
        </p:spPr>
        <p:txBody>
          <a:bodyPr wrap="square" lIns="0" tIns="0" rIns="0" bIns="0" rtlCol="0">
            <a:spAutoFit/>
          </a:bodyPr>
          <a:lstStyle/>
          <a:p>
            <a:pPr algn="l"/>
            <a:r>
              <a:rPr lang="en-US" sz="1100" b="1" dirty="0">
                <a:solidFill>
                  <a:srgbClr val="C8102E"/>
                </a:solidFill>
                <a:latin typeface="Consolas" pitchFamily="34" charset="0"/>
                <a:ea typeface="Consolas" pitchFamily="34" charset="-122"/>
                <a:cs typeface="Consolas" pitchFamily="34" charset="-120"/>
              </a:rPr>
              <a:t>.810 Capital Outlay</a:t>
            </a:r>
          </a:p>
        </p:txBody>
      </p:sp>
      <p:sp>
        <p:nvSpPr>
          <p:cNvPr id="16" name="Text"/>
          <p:cNvSpPr txBox="1"/>
          <p:nvPr/>
        </p:nvSpPr>
        <p:spPr>
          <a:xfrm>
            <a:off x="8138160" y="4892040"/>
            <a:ext cx="3657600" cy="640080"/>
          </a:xfrm>
          <a:prstGeom prst="rect">
            <a:avLst/>
          </a:prstGeom>
          <a:noFill/>
        </p:spPr>
        <p:txBody>
          <a:bodyPr wrap="square" lIns="0" tIns="0" rIns="0" bIns="0" rtlCol="0">
            <a:spAutoFit/>
          </a:bodyPr>
          <a:lstStyle/>
          <a:p>
            <a:pPr algn="l"/>
            <a:r>
              <a:rPr lang="en-US" sz="1000" dirty="0">
                <a:solidFill>
                  <a:srgbClr val="F7F4EE"/>
                </a:solidFill>
                <a:latin typeface="Calibri" pitchFamily="34" charset="0"/>
                <a:ea typeface="Calibri" pitchFamily="34" charset="-122"/>
                <a:cs typeface="Calibri" pitchFamily="34" charset="-120"/>
              </a:rPr>
              <a:t>Three lines listed: SWAT, Radar/Video Camera, Vest. No Flock line.</a:t>
            </a:r>
          </a:p>
        </p:txBody>
      </p:sp>
      <p:sp>
        <p:nvSpPr>
          <p:cNvPr id="17" name="Text"/>
          <p:cNvSpPr txBox="1"/>
          <p:nvPr/>
        </p:nvSpPr>
        <p:spPr>
          <a:xfrm>
            <a:off x="8138160" y="5486400"/>
            <a:ext cx="3657600" cy="1097280"/>
          </a:xfrm>
          <a:prstGeom prst="rect">
            <a:avLst/>
          </a:prstGeom>
          <a:noFill/>
        </p:spPr>
        <p:txBody>
          <a:bodyPr wrap="square" lIns="0" tIns="0" rIns="0" bIns="0" rtlCol="0">
            <a:spAutoFit/>
          </a:bodyPr>
          <a:lstStyle/>
          <a:p>
            <a:pPr algn="l"/>
            <a:r>
              <a:rPr lang="en-US" sz="1000" i="1" dirty="0">
                <a:solidFill>
                  <a:srgbClr val="C9C7C2"/>
                </a:solidFill>
                <a:latin typeface="Georgia" pitchFamily="34" charset="0"/>
                <a:ea typeface="Georgia" pitchFamily="34" charset="-122"/>
                <a:cs typeface="Georgia" pitchFamily="34" charset="-120"/>
              </a:rPr>
              <a:t>Search the entire 1,894-line budget book: not one line says "Flock," "ALPR," "license plate reader," or "surveillance." The Board approved an "Investigator" line — not a 24-month surveillance contract.</a:t>
            </a:r>
          </a:p>
        </p:txBody>
      </p:sp>
      <p:sp>
        <p:nvSpPr>
          <p:cNvPr id="18" name="Text"/>
          <p:cNvSpPr txBox="1"/>
          <p:nvPr/>
        </p:nvSpPr>
        <p:spPr>
          <a:xfrm>
            <a:off x="457200" y="6565392"/>
            <a:ext cx="6400800" cy="228600"/>
          </a:xfrm>
          <a:prstGeom prst="rect">
            <a:avLst/>
          </a:prstGeom>
          <a:noFill/>
        </p:spPr>
        <p:txBody>
          <a:bodyPr wrap="square" lIns="0" tIns="0" rIns="0" bIns="0" rtlCol="0">
            <a:spAutoFit/>
          </a:bodyPr>
          <a:lstStyle/>
          <a:p>
            <a:pPr algn="l"/>
            <a:r>
              <a:rPr lang="en-US" sz="900" i="1" dirty="0">
                <a:solidFill>
                  <a:srgbClr val="C9C7C2"/>
                </a:solidFill>
                <a:latin typeface="Calibri" pitchFamily="34" charset="0"/>
                <a:ea typeface="Calibri" pitchFamily="34" charset="-122"/>
                <a:cs typeface="Calibri" pitchFamily="34" charset="-120"/>
              </a:rPr>
              <a:t>Andy Parrish · Trempealeau County Supervisor, District 2</a:t>
            </a:r>
          </a:p>
        </p:txBody>
      </p:sp>
      <p:sp>
        <p:nvSpPr>
          <p:cNvPr id="19" name="Text"/>
          <p:cNvSpPr txBox="1"/>
          <p:nvPr/>
        </p:nvSpPr>
        <p:spPr>
          <a:xfrm>
            <a:off x="7132320" y="6565392"/>
            <a:ext cx="4572000" cy="228600"/>
          </a:xfrm>
          <a:prstGeom prst="rect">
            <a:avLst/>
          </a:prstGeom>
          <a:noFill/>
        </p:spPr>
        <p:txBody>
          <a:bodyPr wrap="square" lIns="0" tIns="0" rIns="0" bIns="0" rtlCol="0">
            <a:spAutoFit/>
          </a:bodyPr>
          <a:lstStyle/>
          <a:p>
            <a:pPr algn="r"/>
            <a:r>
              <a:rPr lang="en-US" sz="900" i="1" dirty="0">
                <a:solidFill>
                  <a:srgbClr val="8B8B8B"/>
                </a:solidFill>
                <a:latin typeface="Calibri" pitchFamily="34" charset="0"/>
                <a:ea typeface="Calibri" pitchFamily="34" charset="-122"/>
                <a:cs typeface="Calibri" pitchFamily="34" charset="-120"/>
              </a:rPr>
              <a:t>Source documents on file. Open Records Act compliant.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Evidence C - WisDOT Permit">
    <p:bg>
      <p:bgPr>
        <a:solidFill>
          <a:srgbClr val="0F1419"/>
        </a:solidFill>
        <a:effectLst/>
      </p:bgPr>
    </p:bg>
    <p:spTree>
      <p:nvGrpSpPr>
        <p:cNvPr id="1" name=""/>
        <p:cNvGrpSpPr/>
        <p:nvPr/>
      </p:nvGrpSpPr>
      <p:grpSpPr>
        <a:xfrm>
          <a:off x="0" y="0"/>
          <a:ext cx="0" cy="0"/>
          <a:chOff x="0" y="0"/>
          <a:chExt cx="0" cy="0"/>
        </a:xfrm>
      </p:grpSpPr>
      <p:sp>
        <p:nvSpPr>
          <p:cNvPr id="2" name="Rect"/>
          <p:cNvSpPr/>
          <p:nvPr/>
        </p:nvSpPr>
        <p:spPr>
          <a:xfrm>
            <a:off x="0" y="0"/>
            <a:ext cx="239572" cy="6858000"/>
          </a:xfrm>
          <a:prstGeom prst="rect">
            <a:avLst/>
          </a:prstGeom>
          <a:solidFill>
            <a:srgbClr val="C8102E"/>
          </a:solidFill>
          <a:ln>
            <a:noFill/>
          </a:ln>
        </p:spPr>
        <p:txBody>
          <a:bodyPr/>
          <a:lstStyle/>
          <a:p>
            <a:endParaRPr lang="en-US"/>
          </a:p>
        </p:txBody>
      </p:sp>
      <p:sp>
        <p:nvSpPr>
          <p:cNvPr id="3" name="Text"/>
          <p:cNvSpPr txBox="1"/>
          <p:nvPr/>
        </p:nvSpPr>
        <p:spPr>
          <a:xfrm>
            <a:off x="365760" y="502920"/>
            <a:ext cx="1005840" cy="292608"/>
          </a:xfrm>
          <a:prstGeom prst="rect">
            <a:avLst/>
          </a:prstGeom>
          <a:noFill/>
        </p:spPr>
        <p:txBody>
          <a:bodyPr wrap="square" lIns="0" tIns="0" rIns="0" bIns="0" rtlCol="0">
            <a:spAutoFit/>
          </a:bodyPr>
          <a:lstStyle/>
          <a:p>
            <a:pPr algn="l"/>
            <a:r>
              <a:rPr lang="en-US" sz="1100" b="1" spc="200" dirty="0">
                <a:solidFill>
                  <a:srgbClr val="F7F4EE"/>
                </a:solidFill>
                <a:latin typeface="Calibri" pitchFamily="34" charset="0"/>
                <a:ea typeface="Calibri" pitchFamily="34" charset="-122"/>
                <a:cs typeface="Calibri" pitchFamily="34" charset="-120"/>
              </a:rPr>
              <a:t>COUNTY</a:t>
            </a:r>
          </a:p>
        </p:txBody>
      </p:sp>
      <p:sp>
        <p:nvSpPr>
          <p:cNvPr id="4" name="Text"/>
          <p:cNvSpPr txBox="1"/>
          <p:nvPr/>
        </p:nvSpPr>
        <p:spPr>
          <a:xfrm>
            <a:off x="365760" y="758952"/>
            <a:ext cx="1005840" cy="292608"/>
          </a:xfrm>
          <a:prstGeom prst="rect">
            <a:avLst/>
          </a:prstGeom>
          <a:noFill/>
        </p:spPr>
        <p:txBody>
          <a:bodyPr wrap="square" lIns="0" tIns="0" rIns="0" bIns="0" rtlCol="0">
            <a:spAutoFit/>
          </a:bodyPr>
          <a:lstStyle/>
          <a:p>
            <a:pPr algn="l"/>
            <a:r>
              <a:rPr lang="en-US" sz="1100" b="1" spc="200" dirty="0">
                <a:solidFill>
                  <a:srgbClr val="F7F4EE"/>
                </a:solidFill>
                <a:latin typeface="Calibri" pitchFamily="34" charset="0"/>
                <a:ea typeface="Calibri" pitchFamily="34" charset="-122"/>
                <a:cs typeface="Calibri" pitchFamily="34" charset="-120"/>
              </a:rPr>
              <a:t>EVIDENCE</a:t>
            </a:r>
          </a:p>
        </p:txBody>
      </p:sp>
      <p:sp>
        <p:nvSpPr>
          <p:cNvPr id="5" name="Rect"/>
          <p:cNvSpPr/>
          <p:nvPr/>
        </p:nvSpPr>
        <p:spPr>
          <a:xfrm>
            <a:off x="365760" y="1014984"/>
            <a:ext cx="548640" cy="27432"/>
          </a:xfrm>
          <a:prstGeom prst="rect">
            <a:avLst/>
          </a:prstGeom>
          <a:solidFill>
            <a:srgbClr val="F7F4EE"/>
          </a:solidFill>
          <a:ln>
            <a:noFill/>
          </a:ln>
        </p:spPr>
        <p:txBody>
          <a:bodyPr/>
          <a:lstStyle/>
          <a:p>
            <a:endParaRPr lang="en-US"/>
          </a:p>
        </p:txBody>
      </p:sp>
      <p:sp>
        <p:nvSpPr>
          <p:cNvPr id="6" name="Text"/>
          <p:cNvSpPr txBox="1"/>
          <p:nvPr/>
        </p:nvSpPr>
        <p:spPr>
          <a:xfrm>
            <a:off x="320040" y="1463040"/>
            <a:ext cx="1097280" cy="1280160"/>
          </a:xfrm>
          <a:prstGeom prst="rect">
            <a:avLst/>
          </a:prstGeom>
          <a:noFill/>
        </p:spPr>
        <p:txBody>
          <a:bodyPr wrap="square" lIns="0" tIns="0" rIns="0" bIns="0" rtlCol="0">
            <a:spAutoFit/>
          </a:bodyPr>
          <a:lstStyle/>
          <a:p>
            <a:pPr algn="l"/>
            <a:r>
              <a:rPr lang="en-US" sz="11000" b="1" dirty="0">
                <a:solidFill>
                  <a:srgbClr val="F7F4EE"/>
                </a:solidFill>
                <a:latin typeface="Arial Black" pitchFamily="34" charset="0"/>
                <a:ea typeface="Arial Black" pitchFamily="34" charset="-122"/>
                <a:cs typeface="Arial Black" pitchFamily="34" charset="-120"/>
              </a:rPr>
              <a:t>C</a:t>
            </a:r>
          </a:p>
        </p:txBody>
      </p:sp>
      <p:sp>
        <p:nvSpPr>
          <p:cNvPr id="7" name="Text"/>
          <p:cNvSpPr txBox="1"/>
          <p:nvPr/>
        </p:nvSpPr>
        <p:spPr>
          <a:xfrm>
            <a:off x="1554480" y="777240"/>
            <a:ext cx="10058400" cy="274320"/>
          </a:xfrm>
          <a:prstGeom prst="rect">
            <a:avLst/>
          </a:prstGeom>
          <a:noFill/>
        </p:spPr>
        <p:txBody>
          <a:bodyPr wrap="square" lIns="0" tIns="0" rIns="0" bIns="0" rtlCol="0">
            <a:spAutoFit/>
          </a:bodyPr>
          <a:lstStyle/>
          <a:p>
            <a:pPr algn="l"/>
            <a:r>
              <a:rPr lang="en-US" sz="1300" b="1" spc="800" dirty="0">
                <a:solidFill>
                  <a:srgbClr val="D4A857"/>
                </a:solidFill>
                <a:latin typeface="Calibri" pitchFamily="34" charset="0"/>
                <a:ea typeface="Calibri" pitchFamily="34" charset="-122"/>
                <a:cs typeface="Calibri" pitchFamily="34" charset="-120"/>
              </a:rPr>
              <a:t>THE WISDOT PERMIT — WHO SIGNED FOR WHOM?</a:t>
            </a:r>
          </a:p>
        </p:txBody>
      </p:sp>
      <p:sp>
        <p:nvSpPr>
          <p:cNvPr id="8" name="Text"/>
          <p:cNvSpPr txBox="1"/>
          <p:nvPr/>
        </p:nvSpPr>
        <p:spPr>
          <a:xfrm>
            <a:off x="1554480" y="1143000"/>
            <a:ext cx="10058400" cy="1371600"/>
          </a:xfrm>
          <a:prstGeom prst="rect">
            <a:avLst/>
          </a:prstGeom>
          <a:noFill/>
        </p:spPr>
        <p:txBody>
          <a:bodyPr wrap="square" lIns="0" tIns="0" rIns="0" bIns="0" rtlCol="0">
            <a:spAutoFit/>
          </a:bodyPr>
          <a:lstStyle/>
          <a:p>
            <a:pPr algn="l"/>
            <a:r>
              <a:rPr lang="en-US" sz="2200" b="1" dirty="0">
                <a:solidFill>
                  <a:srgbClr val="F7F4EE"/>
                </a:solidFill>
                <a:latin typeface="Georgia" pitchFamily="34" charset="0"/>
                <a:ea typeface="Georgia" pitchFamily="34" charset="-122"/>
                <a:cs typeface="Georgia" pitchFamily="34" charset="-120"/>
              </a:rPr>
              <a:t>The Sheriff signed as the agent for a private Atlanta corporation.</a:t>
            </a:r>
          </a:p>
        </p:txBody>
      </p:sp>
      <p:pic>
        <p:nvPicPr>
          <p:cNvPr id="9" name="Picture"/>
          <p:cNvPicPr>
            <a:picLocks noChangeAspect="1"/>
          </p:cNvPicPr>
          <p:nvPr/>
        </p:nvPicPr>
        <p:blipFill>
          <a:blip r:embed="rId2"/>
          <a:stretch>
            <a:fillRect/>
          </a:stretch>
        </p:blipFill>
        <p:spPr>
          <a:xfrm>
            <a:off x="1295400" y="2468880"/>
            <a:ext cx="9601200" cy="2485016"/>
          </a:xfrm>
          <a:prstGeom prst="rect">
            <a:avLst/>
          </a:prstGeom>
        </p:spPr>
      </p:pic>
      <p:sp>
        <p:nvSpPr>
          <p:cNvPr id="10" name="Rect"/>
          <p:cNvSpPr/>
          <p:nvPr/>
        </p:nvSpPr>
        <p:spPr>
          <a:xfrm>
            <a:off x="1554480" y="5136776"/>
            <a:ext cx="10241280" cy="27432"/>
          </a:xfrm>
          <a:prstGeom prst="rect">
            <a:avLst/>
          </a:prstGeom>
          <a:solidFill>
            <a:srgbClr val="C8102E"/>
          </a:solidFill>
          <a:ln>
            <a:noFill/>
          </a:ln>
        </p:spPr>
        <p:txBody>
          <a:bodyPr/>
          <a:lstStyle/>
          <a:p>
            <a:endParaRPr lang="en-US"/>
          </a:p>
        </p:txBody>
      </p:sp>
      <p:sp>
        <p:nvSpPr>
          <p:cNvPr id="11" name="Text"/>
          <p:cNvSpPr txBox="1"/>
          <p:nvPr/>
        </p:nvSpPr>
        <p:spPr>
          <a:xfrm>
            <a:off x="1554480" y="5246504"/>
            <a:ext cx="10241280" cy="274320"/>
          </a:xfrm>
          <a:prstGeom prst="rect">
            <a:avLst/>
          </a:prstGeom>
          <a:noFill/>
        </p:spPr>
        <p:txBody>
          <a:bodyPr wrap="square" lIns="0" tIns="0" rIns="0" bIns="0" rtlCol="0">
            <a:spAutoFit/>
          </a:bodyPr>
          <a:lstStyle/>
          <a:p>
            <a:pPr algn="l"/>
            <a:r>
              <a:rPr lang="en-US" sz="1000" b="1" spc="200" dirty="0">
                <a:solidFill>
                  <a:srgbClr val="D4A857"/>
                </a:solidFill>
                <a:latin typeface="Calibri" pitchFamily="34" charset="0"/>
                <a:ea typeface="Calibri" pitchFamily="34" charset="-122"/>
                <a:cs typeface="Calibri" pitchFamily="34" charset="-120"/>
              </a:rPr>
              <a:t>WisDOT Form DT1553, dated February 5, 2025  ·  Wis. Stat. §§ 66.0831, 86.07, 86.16</a:t>
            </a:r>
          </a:p>
        </p:txBody>
      </p:sp>
      <p:sp>
        <p:nvSpPr>
          <p:cNvPr id="12" name="Dot"/>
          <p:cNvSpPr/>
          <p:nvPr/>
        </p:nvSpPr>
        <p:spPr>
          <a:xfrm>
            <a:off x="1600200" y="5703704"/>
            <a:ext cx="73152" cy="73152"/>
          </a:xfrm>
          <a:prstGeom prst="ellipse">
            <a:avLst/>
          </a:prstGeom>
          <a:solidFill>
            <a:srgbClr val="C8102E"/>
          </a:solidFill>
          <a:ln>
            <a:noFill/>
          </a:ln>
        </p:spPr>
        <p:txBody>
          <a:bodyPr/>
          <a:lstStyle/>
          <a:p>
            <a:endParaRPr lang="en-US"/>
          </a:p>
        </p:txBody>
      </p:sp>
      <p:sp>
        <p:nvSpPr>
          <p:cNvPr id="13" name="Text"/>
          <p:cNvSpPr txBox="1"/>
          <p:nvPr/>
        </p:nvSpPr>
        <p:spPr>
          <a:xfrm>
            <a:off x="1828800" y="5639696"/>
            <a:ext cx="9966960" cy="365760"/>
          </a:xfrm>
          <a:prstGeom prst="rect">
            <a:avLst/>
          </a:prstGeom>
          <a:noFill/>
        </p:spPr>
        <p:txBody>
          <a:bodyPr wrap="square" lIns="0" tIns="0" rIns="0" bIns="0" rtlCol="0">
            <a:spAutoFit/>
          </a:bodyPr>
          <a:lstStyle/>
          <a:p>
            <a:pPr algn="l"/>
            <a:r>
              <a:rPr lang="en-US" sz="1000" dirty="0">
                <a:solidFill>
                  <a:srgbClr val="F7F4EE"/>
                </a:solidFill>
                <a:latin typeface="Calibri" pitchFamily="34" charset="0"/>
                <a:ea typeface="Calibri" pitchFamily="34" charset="-122"/>
                <a:cs typeface="Calibri" pitchFamily="34" charset="-120"/>
              </a:rPr>
              <a:t>Field 20: "Flock Safety, 1170 Howell Mill RD NW Suite 210, Atlanta GA 30318" — listed as the utility owner.</a:t>
            </a:r>
          </a:p>
        </p:txBody>
      </p:sp>
      <p:sp>
        <p:nvSpPr>
          <p:cNvPr id="14" name="Dot"/>
          <p:cNvSpPr/>
          <p:nvPr/>
        </p:nvSpPr>
        <p:spPr>
          <a:xfrm>
            <a:off x="1600200" y="6014600"/>
            <a:ext cx="73152" cy="73152"/>
          </a:xfrm>
          <a:prstGeom prst="ellipse">
            <a:avLst/>
          </a:prstGeom>
          <a:solidFill>
            <a:srgbClr val="C8102E"/>
          </a:solidFill>
          <a:ln>
            <a:noFill/>
          </a:ln>
        </p:spPr>
        <p:txBody>
          <a:bodyPr/>
          <a:lstStyle/>
          <a:p>
            <a:endParaRPr lang="en-US"/>
          </a:p>
        </p:txBody>
      </p:sp>
      <p:sp>
        <p:nvSpPr>
          <p:cNvPr id="15" name="Text"/>
          <p:cNvSpPr txBox="1"/>
          <p:nvPr/>
        </p:nvSpPr>
        <p:spPr>
          <a:xfrm>
            <a:off x="1828800" y="5950592"/>
            <a:ext cx="9966960" cy="365760"/>
          </a:xfrm>
          <a:prstGeom prst="rect">
            <a:avLst/>
          </a:prstGeom>
          <a:noFill/>
        </p:spPr>
        <p:txBody>
          <a:bodyPr wrap="square" lIns="0" tIns="0" rIns="0" bIns="0" rtlCol="0">
            <a:spAutoFit/>
          </a:bodyPr>
          <a:lstStyle/>
          <a:p>
            <a:pPr algn="l"/>
            <a:r>
              <a:rPr lang="en-US" sz="1000" dirty="0">
                <a:solidFill>
                  <a:srgbClr val="F7F4EE"/>
                </a:solidFill>
                <a:latin typeface="Calibri" pitchFamily="34" charset="0"/>
                <a:ea typeface="Calibri" pitchFamily="34" charset="-122"/>
                <a:cs typeface="Calibri" pitchFamily="34" charset="-120"/>
              </a:rPr>
              <a:t>Signature: Brett Semingson signs as the "Utility Authorized Representative" for Flock Safety. Title: Sheriff.</a:t>
            </a:r>
          </a:p>
        </p:txBody>
      </p:sp>
      <p:sp>
        <p:nvSpPr>
          <p:cNvPr id="16" name="Dot"/>
          <p:cNvSpPr/>
          <p:nvPr/>
        </p:nvSpPr>
        <p:spPr>
          <a:xfrm>
            <a:off x="1600200" y="6325496"/>
            <a:ext cx="73152" cy="73152"/>
          </a:xfrm>
          <a:prstGeom prst="ellipse">
            <a:avLst/>
          </a:prstGeom>
          <a:solidFill>
            <a:srgbClr val="C8102E"/>
          </a:solidFill>
          <a:ln>
            <a:noFill/>
          </a:ln>
        </p:spPr>
        <p:txBody>
          <a:bodyPr/>
          <a:lstStyle/>
          <a:p>
            <a:endParaRPr lang="en-US"/>
          </a:p>
        </p:txBody>
      </p:sp>
      <p:sp>
        <p:nvSpPr>
          <p:cNvPr id="17" name="Text"/>
          <p:cNvSpPr txBox="1"/>
          <p:nvPr/>
        </p:nvSpPr>
        <p:spPr>
          <a:xfrm>
            <a:off x="1828800" y="6261488"/>
            <a:ext cx="9966960" cy="365760"/>
          </a:xfrm>
          <a:prstGeom prst="rect">
            <a:avLst/>
          </a:prstGeom>
          <a:noFill/>
        </p:spPr>
        <p:txBody>
          <a:bodyPr wrap="square" lIns="0" tIns="0" rIns="0" bIns="0" rtlCol="0">
            <a:spAutoFit/>
          </a:bodyPr>
          <a:lstStyle/>
          <a:p>
            <a:pPr algn="l"/>
            <a:r>
              <a:rPr lang="en-US" sz="1000" dirty="0">
                <a:solidFill>
                  <a:srgbClr val="F7F4EE"/>
                </a:solidFill>
                <a:latin typeface="Calibri" pitchFamily="34" charset="0"/>
                <a:ea typeface="Calibri" pitchFamily="34" charset="-122"/>
                <a:cs typeface="Calibri" pitchFamily="34" charset="-120"/>
              </a:rPr>
              <a:t>The Flock contract was already 82 days old when this state right-of-way permit was finally requested.</a:t>
            </a:r>
          </a:p>
        </p:txBody>
      </p:sp>
      <p:sp>
        <p:nvSpPr>
          <p:cNvPr id="18" name="Text"/>
          <p:cNvSpPr txBox="1"/>
          <p:nvPr/>
        </p:nvSpPr>
        <p:spPr>
          <a:xfrm>
            <a:off x="457200" y="6565392"/>
            <a:ext cx="6400800" cy="228600"/>
          </a:xfrm>
          <a:prstGeom prst="rect">
            <a:avLst/>
          </a:prstGeom>
          <a:noFill/>
        </p:spPr>
        <p:txBody>
          <a:bodyPr wrap="square" lIns="0" tIns="0" rIns="0" bIns="0" rtlCol="0">
            <a:spAutoFit/>
          </a:bodyPr>
          <a:lstStyle/>
          <a:p>
            <a:pPr algn="l"/>
            <a:r>
              <a:rPr lang="en-US" sz="900" i="1" dirty="0">
                <a:solidFill>
                  <a:srgbClr val="C9C7C2"/>
                </a:solidFill>
                <a:latin typeface="Calibri" pitchFamily="34" charset="0"/>
                <a:ea typeface="Calibri" pitchFamily="34" charset="-122"/>
                <a:cs typeface="Calibri" pitchFamily="34" charset="-120"/>
              </a:rPr>
              <a:t>Andy Parrish · Trempealeau County Supervisor, District 2</a:t>
            </a:r>
          </a:p>
        </p:txBody>
      </p:sp>
      <p:sp>
        <p:nvSpPr>
          <p:cNvPr id="19" name="Text"/>
          <p:cNvSpPr txBox="1"/>
          <p:nvPr/>
        </p:nvSpPr>
        <p:spPr>
          <a:xfrm>
            <a:off x="7132320" y="6565392"/>
            <a:ext cx="4572000" cy="228600"/>
          </a:xfrm>
          <a:prstGeom prst="rect">
            <a:avLst/>
          </a:prstGeom>
          <a:noFill/>
        </p:spPr>
        <p:txBody>
          <a:bodyPr wrap="square" lIns="0" tIns="0" rIns="0" bIns="0" rtlCol="0">
            <a:spAutoFit/>
          </a:bodyPr>
          <a:lstStyle/>
          <a:p>
            <a:pPr algn="r"/>
            <a:r>
              <a:rPr lang="en-US" sz="900" i="1" dirty="0">
                <a:solidFill>
                  <a:srgbClr val="8B8B8B"/>
                </a:solidFill>
                <a:latin typeface="Calibri" pitchFamily="34" charset="0"/>
                <a:ea typeface="Calibri" pitchFamily="34" charset="-122"/>
                <a:cs typeface="Calibri" pitchFamily="34" charset="-120"/>
              </a:rPr>
              <a:t>Source documents on file. Open Records Act compliant.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5">
    <p:bg>
      <p:bgPr>
        <a:solidFill>
          <a:srgbClr val="0F1419"/>
        </a:solidFill>
        <a:effectLst/>
      </p:bgPr>
    </p:bg>
    <p:spTree>
      <p:nvGrpSpPr>
        <p:cNvPr id="1" name=""/>
        <p:cNvGrpSpPr/>
        <p:nvPr/>
      </p:nvGrpSpPr>
      <p:grpSpPr>
        <a:xfrm>
          <a:off x="0" y="0"/>
          <a:ext cx="0" cy="0"/>
          <a:chOff x="0" y="0"/>
          <a:chExt cx="0" cy="0"/>
        </a:xfrm>
      </p:grpSpPr>
      <p:sp>
        <p:nvSpPr>
          <p:cNvPr id="2" name="Shape 0"/>
          <p:cNvSpPr/>
          <p:nvPr/>
        </p:nvSpPr>
        <p:spPr>
          <a:xfrm>
            <a:off x="0" y="0"/>
            <a:ext cx="1280160" cy="6858000"/>
          </a:xfrm>
          <a:prstGeom prst="rect">
            <a:avLst/>
          </a:prstGeom>
          <a:solidFill>
            <a:srgbClr val="C8102E"/>
          </a:solidFill>
          <a:ln/>
        </p:spPr>
      </p:sp>
      <p:sp>
        <p:nvSpPr>
          <p:cNvPr id="3" name="Text 1"/>
          <p:cNvSpPr/>
          <p:nvPr/>
        </p:nvSpPr>
        <p:spPr>
          <a:xfrm>
            <a:off x="45720" y="548640"/>
            <a:ext cx="1188720" cy="274320"/>
          </a:xfrm>
          <a:prstGeom prst="rect">
            <a:avLst/>
          </a:prstGeom>
          <a:noFill/>
          <a:ln/>
        </p:spPr>
        <p:txBody>
          <a:bodyPr wrap="square" lIns="0" tIns="0" rIns="0" bIns="0" rtlCol="0" anchor="ctr"/>
          <a:lstStyle/>
          <a:p>
            <a:pPr marL="0" indent="0" algn="ctr">
              <a:buNone/>
            </a:pPr>
            <a:r>
              <a:rPr lang="en-US" sz="1100" b="1" kern="0" spc="400" dirty="0">
                <a:solidFill>
                  <a:srgbClr val="F7F4EE"/>
                </a:solidFill>
                <a:latin typeface="Calibri" pitchFamily="34" charset="0"/>
                <a:ea typeface="Calibri" pitchFamily="34" charset="-122"/>
                <a:cs typeface="Calibri" pitchFamily="34" charset="-120"/>
              </a:rPr>
              <a:t>COUNTY VIOLATION</a:t>
            </a:r>
            <a:endParaRPr lang="en-US" sz="1100" dirty="0"/>
          </a:p>
        </p:txBody>
      </p:sp>
      <p:sp>
        <p:nvSpPr>
          <p:cNvPr id="4" name="Shape 2"/>
          <p:cNvSpPr/>
          <p:nvPr/>
        </p:nvSpPr>
        <p:spPr>
          <a:xfrm>
            <a:off x="457200" y="868680"/>
            <a:ext cx="365760" cy="22860"/>
          </a:xfrm>
          <a:prstGeom prst="rect">
            <a:avLst/>
          </a:prstGeom>
          <a:solidFill>
            <a:srgbClr val="F7F4EE"/>
          </a:solidFill>
          <a:ln/>
        </p:spPr>
      </p:sp>
      <p:sp>
        <p:nvSpPr>
          <p:cNvPr id="5" name="Text 3"/>
          <p:cNvSpPr/>
          <p:nvPr/>
        </p:nvSpPr>
        <p:spPr>
          <a:xfrm>
            <a:off x="45720" y="1005840"/>
            <a:ext cx="1188720" cy="1463040"/>
          </a:xfrm>
          <a:prstGeom prst="rect">
            <a:avLst/>
          </a:prstGeom>
          <a:noFill/>
          <a:ln/>
        </p:spPr>
        <p:txBody>
          <a:bodyPr wrap="square" lIns="0" tIns="0" rIns="0" bIns="0" rtlCol="0" anchor="ctr"/>
          <a:lstStyle/>
          <a:p>
            <a:pPr marL="0" indent="0" algn="ctr">
              <a:buNone/>
            </a:pPr>
            <a:r>
              <a:rPr lang="en-US" sz="11000" b="1" dirty="0">
                <a:solidFill>
                  <a:srgbClr val="F7F4EE"/>
                </a:solidFill>
                <a:latin typeface="Arial Black" pitchFamily="34" charset="0"/>
                <a:ea typeface="Arial Black" pitchFamily="34" charset="-122"/>
                <a:cs typeface="Arial Black" pitchFamily="34" charset="-120"/>
              </a:rPr>
              <a:t>3</a:t>
            </a:r>
            <a:endParaRPr lang="en-US" sz="11000" dirty="0"/>
          </a:p>
        </p:txBody>
      </p:sp>
      <p:sp>
        <p:nvSpPr>
          <p:cNvPr id="6" name="Text 4"/>
          <p:cNvSpPr/>
          <p:nvPr/>
        </p:nvSpPr>
        <p:spPr>
          <a:xfrm>
            <a:off x="45720" y="6263640"/>
            <a:ext cx="1188720" cy="274320"/>
          </a:xfrm>
          <a:prstGeom prst="rect">
            <a:avLst/>
          </a:prstGeom>
          <a:noFill/>
          <a:ln/>
        </p:spPr>
        <p:txBody>
          <a:bodyPr wrap="square" lIns="0" tIns="0" rIns="0" bIns="0" rtlCol="0" anchor="ctr"/>
          <a:lstStyle/>
          <a:p>
            <a:pPr marL="0" indent="0" algn="ctr">
              <a:buNone/>
            </a:pPr>
            <a:r>
              <a:rPr lang="en-US" sz="900" i="1" kern="0" spc="300" dirty="0">
                <a:solidFill>
                  <a:srgbClr val="F7F4EE"/>
                </a:solidFill>
                <a:latin typeface="Calibri" pitchFamily="34" charset="0"/>
                <a:ea typeface="Calibri" pitchFamily="34" charset="-122"/>
                <a:cs typeface="Calibri" pitchFamily="34" charset="-120"/>
              </a:rPr>
              <a:t>3 OF 3</a:t>
            </a:r>
            <a:endParaRPr lang="en-US" sz="900" dirty="0"/>
          </a:p>
        </p:txBody>
      </p:sp>
      <p:sp>
        <p:nvSpPr>
          <p:cNvPr id="7" name="Text 5"/>
          <p:cNvSpPr/>
          <p:nvPr/>
        </p:nvSpPr>
        <p:spPr>
          <a:xfrm>
            <a:off x="1554480" y="457200"/>
            <a:ext cx="10332720" cy="365760"/>
          </a:xfrm>
          <a:prstGeom prst="rect">
            <a:avLst/>
          </a:prstGeom>
          <a:noFill/>
          <a:ln/>
        </p:spPr>
        <p:txBody>
          <a:bodyPr wrap="square" lIns="0" tIns="0" rIns="0" bIns="0" rtlCol="0" anchor="ctr"/>
          <a:lstStyle/>
          <a:p>
            <a:pPr marL="0" indent="0">
              <a:buNone/>
            </a:pPr>
            <a:r>
              <a:rPr lang="en-US" sz="1200" b="1" kern="0" spc="600" dirty="0">
                <a:solidFill>
                  <a:srgbClr val="D4A857"/>
                </a:solidFill>
                <a:latin typeface="Calibri" pitchFamily="34" charset="0"/>
                <a:ea typeface="Calibri" pitchFamily="34" charset="-122"/>
                <a:cs typeface="Calibri" pitchFamily="34" charset="-120"/>
              </a:rPr>
              <a:t>173 OUTSIDE POLICE AGENCIES — ZERO WRITTEN AGREEMENTS</a:t>
            </a:r>
            <a:endParaRPr lang="en-US" sz="1200" dirty="0"/>
          </a:p>
        </p:txBody>
      </p:sp>
      <p:sp>
        <p:nvSpPr>
          <p:cNvPr id="8" name="Text 6"/>
          <p:cNvSpPr/>
          <p:nvPr/>
        </p:nvSpPr>
        <p:spPr>
          <a:xfrm>
            <a:off x="1554480" y="868680"/>
            <a:ext cx="10332720" cy="914400"/>
          </a:xfrm>
          <a:prstGeom prst="rect">
            <a:avLst/>
          </a:prstGeom>
          <a:noFill/>
          <a:ln/>
        </p:spPr>
        <p:txBody>
          <a:bodyPr wrap="square" lIns="0" tIns="0" rIns="0" bIns="0" rtlCol="0" anchor="ctr"/>
          <a:lstStyle/>
          <a:p>
            <a:pPr marL="0" indent="0">
              <a:buNone/>
            </a:pPr>
            <a:r>
              <a:rPr lang="en-US" sz="2600" b="1" dirty="0">
                <a:solidFill>
                  <a:srgbClr val="F7F4EE"/>
                </a:solidFill>
                <a:latin typeface="Georgia" pitchFamily="34" charset="0"/>
                <a:ea typeface="Georgia" pitchFamily="34" charset="-122"/>
                <a:cs typeface="Georgia" pitchFamily="34" charset="-120"/>
              </a:rPr>
              <a:t>Trempealeau County shares Flock camera data with 173 other police agencies. The law requires a signed agreement for each one. There are none.</a:t>
            </a:r>
            <a:endParaRPr lang="en-US" sz="2600" dirty="0"/>
          </a:p>
        </p:txBody>
      </p:sp>
      <p:sp>
        <p:nvSpPr>
          <p:cNvPr id="9" name="Shape 7"/>
          <p:cNvSpPr/>
          <p:nvPr/>
        </p:nvSpPr>
        <p:spPr>
          <a:xfrm>
            <a:off x="1554480" y="1920240"/>
            <a:ext cx="10332720" cy="1554480"/>
          </a:xfrm>
          <a:prstGeom prst="rect">
            <a:avLst/>
          </a:prstGeom>
          <a:solidFill>
            <a:srgbClr val="1A1F26"/>
          </a:solidFill>
          <a:ln w="9525">
            <a:solidFill>
              <a:srgbClr val="D4A857"/>
            </a:solidFill>
            <a:prstDash val="solid"/>
          </a:ln>
        </p:spPr>
      </p:sp>
      <p:sp>
        <p:nvSpPr>
          <p:cNvPr id="10" name="Text 8"/>
          <p:cNvSpPr/>
          <p:nvPr/>
        </p:nvSpPr>
        <p:spPr>
          <a:xfrm>
            <a:off x="1783080" y="2011680"/>
            <a:ext cx="9875520" cy="274320"/>
          </a:xfrm>
          <a:prstGeom prst="rect">
            <a:avLst/>
          </a:prstGeom>
          <a:noFill/>
          <a:ln/>
        </p:spPr>
        <p:txBody>
          <a:bodyPr wrap="square" lIns="0" tIns="0" rIns="0" bIns="0" rtlCol="0" anchor="ctr"/>
          <a:lstStyle/>
          <a:p>
            <a:pPr marL="0" indent="0">
              <a:buNone/>
            </a:pPr>
            <a:r>
              <a:rPr lang="en-US" sz="1000" b="1" kern="0" spc="400" dirty="0">
                <a:solidFill>
                  <a:srgbClr val="D4A857"/>
                </a:solidFill>
                <a:latin typeface="Calibri" pitchFamily="34" charset="0"/>
                <a:ea typeface="Calibri" pitchFamily="34" charset="-122"/>
                <a:cs typeface="Calibri" pitchFamily="34" charset="-120"/>
              </a:rPr>
              <a:t>WHAT THE LAW SAYS  ·  Wis. Statute 66.0301(2)</a:t>
            </a:r>
            <a:endParaRPr lang="en-US" sz="1000" dirty="0"/>
          </a:p>
        </p:txBody>
      </p:sp>
      <p:sp>
        <p:nvSpPr>
          <p:cNvPr id="11" name="Text 9"/>
          <p:cNvSpPr/>
          <p:nvPr/>
        </p:nvSpPr>
        <p:spPr>
          <a:xfrm>
            <a:off x="1783080" y="2331720"/>
            <a:ext cx="9875520" cy="1097280"/>
          </a:xfrm>
          <a:prstGeom prst="rect">
            <a:avLst/>
          </a:prstGeom>
          <a:noFill/>
          <a:ln/>
        </p:spPr>
        <p:txBody>
          <a:bodyPr wrap="square" lIns="0" tIns="0" rIns="0" bIns="0" rtlCol="0" anchor="ctr"/>
          <a:lstStyle/>
          <a:p>
            <a:pPr marL="0" indent="0">
              <a:buNone/>
            </a:pPr>
            <a:r>
              <a:rPr lang="en-US" sz="1300" i="1" dirty="0">
                <a:solidFill>
                  <a:srgbClr val="F7F4EE"/>
                </a:solidFill>
                <a:latin typeface="Georgia" pitchFamily="34" charset="0"/>
                <a:ea typeface="Georgia" pitchFamily="34" charset="-122"/>
                <a:cs typeface="Georgia" pitchFamily="34" charset="-120"/>
              </a:rPr>
              <a:t>When one local government shares services or powers with another, the elected leaders of BOTH governments have to approve the deal in writing. No vote, no deal.</a:t>
            </a:r>
            <a:endParaRPr lang="en-US" sz="1300" dirty="0"/>
          </a:p>
        </p:txBody>
      </p:sp>
      <p:sp>
        <p:nvSpPr>
          <p:cNvPr id="12" name="Shape 10"/>
          <p:cNvSpPr/>
          <p:nvPr/>
        </p:nvSpPr>
        <p:spPr>
          <a:xfrm>
            <a:off x="1554480" y="3657600"/>
            <a:ext cx="4937760" cy="2468880"/>
          </a:xfrm>
          <a:prstGeom prst="rect">
            <a:avLst/>
          </a:prstGeom>
          <a:solidFill>
            <a:srgbClr val="1A1F26"/>
          </a:solidFill>
          <a:ln w="12700">
            <a:solidFill>
              <a:srgbClr val="C8102E"/>
            </a:solidFill>
            <a:prstDash val="solid"/>
          </a:ln>
        </p:spPr>
      </p:sp>
      <p:sp>
        <p:nvSpPr>
          <p:cNvPr id="13" name="Text 11"/>
          <p:cNvSpPr/>
          <p:nvPr/>
        </p:nvSpPr>
        <p:spPr>
          <a:xfrm>
            <a:off x="1554480" y="3749040"/>
            <a:ext cx="4937760" cy="1417320"/>
          </a:xfrm>
          <a:prstGeom prst="rect">
            <a:avLst/>
          </a:prstGeom>
          <a:noFill/>
          <a:ln/>
        </p:spPr>
        <p:txBody>
          <a:bodyPr wrap="square" lIns="0" tIns="0" rIns="0" bIns="0" rtlCol="0" anchor="ctr"/>
          <a:lstStyle/>
          <a:p>
            <a:pPr marL="0" indent="0" algn="ctr">
              <a:buNone/>
            </a:pPr>
            <a:r>
              <a:rPr lang="en-US" sz="11000" b="1" dirty="0">
                <a:solidFill>
                  <a:srgbClr val="C8102E"/>
                </a:solidFill>
                <a:latin typeface="Arial Black" pitchFamily="34" charset="0"/>
                <a:ea typeface="Arial Black" pitchFamily="34" charset="-122"/>
                <a:cs typeface="Arial Black" pitchFamily="34" charset="-120"/>
              </a:rPr>
              <a:t>173</a:t>
            </a:r>
            <a:endParaRPr lang="en-US" sz="11000" dirty="0"/>
          </a:p>
        </p:txBody>
      </p:sp>
      <p:sp>
        <p:nvSpPr>
          <p:cNvPr id="14" name="Text 12"/>
          <p:cNvSpPr/>
          <p:nvPr/>
        </p:nvSpPr>
        <p:spPr>
          <a:xfrm>
            <a:off x="1691640" y="5120640"/>
            <a:ext cx="4663440" cy="502920"/>
          </a:xfrm>
          <a:prstGeom prst="rect">
            <a:avLst/>
          </a:prstGeom>
          <a:noFill/>
          <a:ln/>
        </p:spPr>
        <p:txBody>
          <a:bodyPr wrap="square" lIns="0" tIns="0" rIns="0" bIns="0" rtlCol="0" anchor="ctr"/>
          <a:lstStyle/>
          <a:p>
            <a:pPr marL="0" indent="0" algn="ctr">
              <a:buNone/>
            </a:pPr>
            <a:r>
              <a:rPr lang="en-US" sz="1200" i="1" dirty="0">
                <a:solidFill>
                  <a:srgbClr val="F7F4EE"/>
                </a:solidFill>
                <a:latin typeface="Calibri" pitchFamily="34" charset="0"/>
                <a:ea typeface="Calibri" pitchFamily="34" charset="-122"/>
                <a:cs typeface="Calibri" pitchFamily="34" charset="-120"/>
              </a:rPr>
              <a:t>outside police agencies given access to Trempealeau County's Flock data</a:t>
            </a:r>
            <a:endParaRPr lang="en-US" sz="1200" dirty="0"/>
          </a:p>
        </p:txBody>
      </p:sp>
      <p:sp>
        <p:nvSpPr>
          <p:cNvPr id="15" name="Text 13"/>
          <p:cNvSpPr/>
          <p:nvPr/>
        </p:nvSpPr>
        <p:spPr>
          <a:xfrm>
            <a:off x="1691640" y="5623560"/>
            <a:ext cx="4663440" cy="365760"/>
          </a:xfrm>
          <a:prstGeom prst="rect">
            <a:avLst/>
          </a:prstGeom>
          <a:noFill/>
          <a:ln/>
        </p:spPr>
        <p:txBody>
          <a:bodyPr wrap="square" lIns="0" tIns="0" rIns="0" bIns="0" rtlCol="0" anchor="ctr"/>
          <a:lstStyle/>
          <a:p>
            <a:pPr marL="0" indent="0" algn="ctr">
              <a:buNone/>
            </a:pPr>
            <a:r>
              <a:rPr lang="en-US" sz="1100" dirty="0">
                <a:solidFill>
                  <a:srgbClr val="C9C7C2"/>
                </a:solidFill>
                <a:latin typeface="Calibri" pitchFamily="34" charset="0"/>
                <a:ea typeface="Calibri" pitchFamily="34" charset="-122"/>
                <a:cs typeface="Calibri" pitchFamily="34" charset="-120"/>
              </a:rPr>
              <a:t>Includes agencies in other states</a:t>
            </a:r>
            <a:endParaRPr lang="en-US" sz="1100" dirty="0"/>
          </a:p>
        </p:txBody>
      </p:sp>
      <p:sp>
        <p:nvSpPr>
          <p:cNvPr id="16" name="Shape 14"/>
          <p:cNvSpPr/>
          <p:nvPr/>
        </p:nvSpPr>
        <p:spPr>
          <a:xfrm>
            <a:off x="6766560" y="3657600"/>
            <a:ext cx="5120640" cy="2468880"/>
          </a:xfrm>
          <a:prstGeom prst="rect">
            <a:avLst/>
          </a:prstGeom>
          <a:solidFill>
            <a:srgbClr val="1A1F26"/>
          </a:solidFill>
          <a:ln w="12700">
            <a:solidFill>
              <a:srgbClr val="C8102E"/>
            </a:solidFill>
            <a:prstDash val="solid"/>
          </a:ln>
        </p:spPr>
      </p:sp>
      <p:sp>
        <p:nvSpPr>
          <p:cNvPr id="17" name="Text 15"/>
          <p:cNvSpPr/>
          <p:nvPr/>
        </p:nvSpPr>
        <p:spPr>
          <a:xfrm>
            <a:off x="6766560" y="3749040"/>
            <a:ext cx="5120640" cy="1417320"/>
          </a:xfrm>
          <a:prstGeom prst="rect">
            <a:avLst/>
          </a:prstGeom>
          <a:noFill/>
          <a:ln/>
        </p:spPr>
        <p:txBody>
          <a:bodyPr wrap="square" lIns="0" tIns="0" rIns="0" bIns="0" rtlCol="0" anchor="ctr"/>
          <a:lstStyle/>
          <a:p>
            <a:pPr marL="0" indent="0" algn="ctr">
              <a:buNone/>
            </a:pPr>
            <a:r>
              <a:rPr lang="en-US" sz="11000" b="1" dirty="0">
                <a:solidFill>
                  <a:srgbClr val="C8102E"/>
                </a:solidFill>
                <a:latin typeface="Arial Black" pitchFamily="34" charset="0"/>
                <a:ea typeface="Arial Black" pitchFamily="34" charset="-122"/>
                <a:cs typeface="Arial Black" pitchFamily="34" charset="-120"/>
              </a:rPr>
              <a:t>0</a:t>
            </a:r>
            <a:endParaRPr lang="en-US" sz="11000" dirty="0"/>
          </a:p>
        </p:txBody>
      </p:sp>
      <p:sp>
        <p:nvSpPr>
          <p:cNvPr id="18" name="Text 16"/>
          <p:cNvSpPr/>
          <p:nvPr/>
        </p:nvSpPr>
        <p:spPr>
          <a:xfrm>
            <a:off x="6903720" y="5120640"/>
            <a:ext cx="4846320" cy="502920"/>
          </a:xfrm>
          <a:prstGeom prst="rect">
            <a:avLst/>
          </a:prstGeom>
          <a:noFill/>
          <a:ln/>
        </p:spPr>
        <p:txBody>
          <a:bodyPr wrap="square" lIns="0" tIns="0" rIns="0" bIns="0" rtlCol="0" anchor="ctr"/>
          <a:lstStyle/>
          <a:p>
            <a:pPr marL="0" indent="0" algn="ctr">
              <a:buNone/>
            </a:pPr>
            <a:r>
              <a:rPr lang="en-US" sz="1200" i="1" dirty="0">
                <a:solidFill>
                  <a:srgbClr val="F7F4EE"/>
                </a:solidFill>
                <a:latin typeface="Calibri" pitchFamily="34" charset="0"/>
                <a:ea typeface="Calibri" pitchFamily="34" charset="-122"/>
                <a:cs typeface="Calibri" pitchFamily="34" charset="-120"/>
              </a:rPr>
              <a:t>signed agreements on file (the law requires one for each)</a:t>
            </a:r>
            <a:endParaRPr lang="en-US" sz="1200" dirty="0"/>
          </a:p>
        </p:txBody>
      </p:sp>
      <p:sp>
        <p:nvSpPr>
          <p:cNvPr id="19" name="Text 17"/>
          <p:cNvSpPr/>
          <p:nvPr/>
        </p:nvSpPr>
        <p:spPr>
          <a:xfrm>
            <a:off x="6903720" y="5623560"/>
            <a:ext cx="4846320" cy="365760"/>
          </a:xfrm>
          <a:prstGeom prst="rect">
            <a:avLst/>
          </a:prstGeom>
          <a:noFill/>
          <a:ln/>
        </p:spPr>
        <p:txBody>
          <a:bodyPr wrap="square" lIns="0" tIns="0" rIns="0" bIns="0" rtlCol="0" anchor="ctr"/>
          <a:lstStyle/>
          <a:p>
            <a:pPr marL="0" indent="0" algn="ctr">
              <a:buNone/>
            </a:pPr>
            <a:r>
              <a:rPr lang="en-US" sz="1100" dirty="0">
                <a:solidFill>
                  <a:srgbClr val="C9C7C2"/>
                </a:solidFill>
                <a:latin typeface="Calibri" pitchFamily="34" charset="0"/>
                <a:ea typeface="Calibri" pitchFamily="34" charset="-122"/>
                <a:cs typeface="Calibri" pitchFamily="34" charset="-120"/>
              </a:rPr>
              <a:t>Confirmed in writing by the County's own lawyer in February 2026</a:t>
            </a:r>
            <a:endParaRPr lang="en-US" sz="1100" dirty="0"/>
          </a:p>
        </p:txBody>
      </p:sp>
      <p:sp>
        <p:nvSpPr>
          <p:cNvPr id="20" name="Text 18"/>
          <p:cNvSpPr/>
          <p:nvPr/>
        </p:nvSpPr>
        <p:spPr>
          <a:xfrm>
            <a:off x="365760" y="6537960"/>
            <a:ext cx="8229600" cy="274320"/>
          </a:xfrm>
          <a:prstGeom prst="rect">
            <a:avLst/>
          </a:prstGeom>
          <a:noFill/>
          <a:ln/>
        </p:spPr>
        <p:txBody>
          <a:bodyPr wrap="square" lIns="0" tIns="0" rIns="0" bIns="0" rtlCol="0" anchor="ctr"/>
          <a:lstStyle/>
          <a:p>
            <a:pPr marL="0" indent="0">
              <a:buNone/>
            </a:pPr>
            <a:r>
              <a:rPr lang="en-US" sz="900" i="1" dirty="0">
                <a:solidFill>
                  <a:srgbClr val="8B8B8B"/>
                </a:solidFill>
                <a:latin typeface="Calibri" pitchFamily="34" charset="0"/>
                <a:ea typeface="Calibri" pitchFamily="34" charset="-122"/>
                <a:cs typeface="Calibri" pitchFamily="34" charset="-120"/>
              </a:rPr>
              <a:t>Andy Parrish · Trempealeau County Supervisor, District 2</a:t>
            </a:r>
            <a:endParaRPr lang="en-US" sz="900" dirty="0"/>
          </a:p>
        </p:txBody>
      </p:sp>
      <p:sp>
        <p:nvSpPr>
          <p:cNvPr id="21" name="Text 19"/>
          <p:cNvSpPr/>
          <p:nvPr/>
        </p:nvSpPr>
        <p:spPr>
          <a:xfrm>
            <a:off x="8686800" y="6537960"/>
            <a:ext cx="3108960" cy="274320"/>
          </a:xfrm>
          <a:prstGeom prst="rect">
            <a:avLst/>
          </a:prstGeom>
          <a:noFill/>
          <a:ln/>
        </p:spPr>
        <p:txBody>
          <a:bodyPr wrap="square" lIns="0" tIns="0" rIns="0" bIns="0" rtlCol="0" anchor="ctr"/>
          <a:lstStyle/>
          <a:p>
            <a:pPr marL="0" indent="0" algn="r">
              <a:buNone/>
            </a:pPr>
            <a:r>
              <a:rPr lang="en-US" sz="900" i="1" dirty="0">
                <a:solidFill>
                  <a:srgbClr val="8B8B8B"/>
                </a:solidFill>
                <a:latin typeface="Calibri" pitchFamily="34" charset="0"/>
                <a:ea typeface="Calibri" pitchFamily="34" charset="-122"/>
                <a:cs typeface="Calibri" pitchFamily="34" charset="-120"/>
              </a:rPr>
              <a:t>Source documents on file. Open Records Act compliant.</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6">
    <p:bg>
      <p:bgPr>
        <a:solidFill>
          <a:srgbClr val="F7F4EE"/>
        </a:solidFill>
        <a:effectLst/>
      </p:bgPr>
    </p:bg>
    <p:spTree>
      <p:nvGrpSpPr>
        <p:cNvPr id="1" name=""/>
        <p:cNvGrpSpPr/>
        <p:nvPr/>
      </p:nvGrpSpPr>
      <p:grpSpPr>
        <a:xfrm>
          <a:off x="0" y="0"/>
          <a:ext cx="0" cy="0"/>
          <a:chOff x="0" y="0"/>
          <a:chExt cx="0" cy="0"/>
        </a:xfrm>
      </p:grpSpPr>
      <p:sp>
        <p:nvSpPr>
          <p:cNvPr id="2" name="Shape 0"/>
          <p:cNvSpPr/>
          <p:nvPr/>
        </p:nvSpPr>
        <p:spPr>
          <a:xfrm>
            <a:off x="0" y="0"/>
            <a:ext cx="1280160" cy="6858000"/>
          </a:xfrm>
          <a:prstGeom prst="rect">
            <a:avLst/>
          </a:prstGeom>
          <a:solidFill>
            <a:srgbClr val="C8102E"/>
          </a:solidFill>
          <a:ln/>
        </p:spPr>
      </p:sp>
      <p:sp>
        <p:nvSpPr>
          <p:cNvPr id="3" name="Text 1"/>
          <p:cNvSpPr/>
          <p:nvPr/>
        </p:nvSpPr>
        <p:spPr>
          <a:xfrm>
            <a:off x="45720" y="548640"/>
            <a:ext cx="1188720" cy="274320"/>
          </a:xfrm>
          <a:prstGeom prst="rect">
            <a:avLst/>
          </a:prstGeom>
          <a:noFill/>
          <a:ln/>
        </p:spPr>
        <p:txBody>
          <a:bodyPr wrap="square" lIns="0" tIns="0" rIns="0" bIns="0" rtlCol="0" anchor="ctr"/>
          <a:lstStyle/>
          <a:p>
            <a:pPr marL="0" indent="0" algn="ctr">
              <a:buNone/>
            </a:pPr>
            <a:r>
              <a:rPr lang="en-US" sz="1100" b="1" kern="0" spc="400" dirty="0">
                <a:solidFill>
                  <a:srgbClr val="F7F4EE"/>
                </a:solidFill>
                <a:latin typeface="Calibri" pitchFamily="34" charset="0"/>
                <a:ea typeface="Calibri" pitchFamily="34" charset="-122"/>
                <a:cs typeface="Calibri" pitchFamily="34" charset="-120"/>
              </a:rPr>
              <a:t>GALESVILLE VIOLATION</a:t>
            </a:r>
            <a:endParaRPr lang="en-US" sz="1100" dirty="0"/>
          </a:p>
        </p:txBody>
      </p:sp>
      <p:sp>
        <p:nvSpPr>
          <p:cNvPr id="4" name="Shape 2"/>
          <p:cNvSpPr/>
          <p:nvPr/>
        </p:nvSpPr>
        <p:spPr>
          <a:xfrm>
            <a:off x="457200" y="868680"/>
            <a:ext cx="365760" cy="22860"/>
          </a:xfrm>
          <a:prstGeom prst="rect">
            <a:avLst/>
          </a:prstGeom>
          <a:solidFill>
            <a:srgbClr val="F7F4EE"/>
          </a:solidFill>
          <a:ln/>
        </p:spPr>
      </p:sp>
      <p:sp>
        <p:nvSpPr>
          <p:cNvPr id="5" name="Text 3"/>
          <p:cNvSpPr/>
          <p:nvPr/>
        </p:nvSpPr>
        <p:spPr>
          <a:xfrm>
            <a:off x="45720" y="1005840"/>
            <a:ext cx="1188720" cy="1463040"/>
          </a:xfrm>
          <a:prstGeom prst="rect">
            <a:avLst/>
          </a:prstGeom>
          <a:noFill/>
          <a:ln/>
        </p:spPr>
        <p:txBody>
          <a:bodyPr wrap="square" lIns="0" tIns="0" rIns="0" bIns="0" rtlCol="0" anchor="ctr"/>
          <a:lstStyle/>
          <a:p>
            <a:pPr marL="0" indent="0" algn="ctr">
              <a:buNone/>
            </a:pPr>
            <a:r>
              <a:rPr lang="en-US" sz="11000" b="1" dirty="0">
                <a:solidFill>
                  <a:srgbClr val="F7F4EE"/>
                </a:solidFill>
                <a:latin typeface="Arial Black" pitchFamily="34" charset="0"/>
                <a:ea typeface="Arial Black" pitchFamily="34" charset="-122"/>
                <a:cs typeface="Arial Black" pitchFamily="34" charset="-120"/>
              </a:rPr>
              <a:t>1</a:t>
            </a:r>
            <a:endParaRPr lang="en-US" sz="11000" dirty="0"/>
          </a:p>
        </p:txBody>
      </p:sp>
      <p:sp>
        <p:nvSpPr>
          <p:cNvPr id="6" name="Text 4"/>
          <p:cNvSpPr/>
          <p:nvPr/>
        </p:nvSpPr>
        <p:spPr>
          <a:xfrm>
            <a:off x="45720" y="6263640"/>
            <a:ext cx="1188720" cy="274320"/>
          </a:xfrm>
          <a:prstGeom prst="rect">
            <a:avLst/>
          </a:prstGeom>
          <a:noFill/>
          <a:ln/>
        </p:spPr>
        <p:txBody>
          <a:bodyPr wrap="square" lIns="0" tIns="0" rIns="0" bIns="0" rtlCol="0" anchor="ctr"/>
          <a:lstStyle/>
          <a:p>
            <a:pPr marL="0" indent="0" algn="ctr">
              <a:buNone/>
            </a:pPr>
            <a:r>
              <a:rPr lang="en-US" sz="900" i="1" kern="0" spc="300" dirty="0">
                <a:solidFill>
                  <a:srgbClr val="F7F4EE"/>
                </a:solidFill>
                <a:latin typeface="Calibri" pitchFamily="34" charset="0"/>
                <a:ea typeface="Calibri" pitchFamily="34" charset="-122"/>
                <a:cs typeface="Calibri" pitchFamily="34" charset="-120"/>
              </a:rPr>
              <a:t>1 OF 3</a:t>
            </a:r>
            <a:endParaRPr lang="en-US" sz="900" dirty="0"/>
          </a:p>
        </p:txBody>
      </p:sp>
      <p:sp>
        <p:nvSpPr>
          <p:cNvPr id="7" name="Text 5"/>
          <p:cNvSpPr/>
          <p:nvPr/>
        </p:nvSpPr>
        <p:spPr>
          <a:xfrm>
            <a:off x="1554480" y="457200"/>
            <a:ext cx="10332720" cy="365760"/>
          </a:xfrm>
          <a:prstGeom prst="rect">
            <a:avLst/>
          </a:prstGeom>
          <a:noFill/>
          <a:ln/>
        </p:spPr>
        <p:txBody>
          <a:bodyPr wrap="square" lIns="0" tIns="0" rIns="0" bIns="0" rtlCol="0" anchor="ctr"/>
          <a:lstStyle/>
          <a:p>
            <a:pPr marL="0" indent="0">
              <a:buNone/>
            </a:pPr>
            <a:r>
              <a:rPr lang="en-US" sz="1200" b="1" kern="0" spc="600" dirty="0">
                <a:solidFill>
                  <a:srgbClr val="C8102E"/>
                </a:solidFill>
                <a:latin typeface="Calibri" pitchFamily="34" charset="0"/>
                <a:ea typeface="Calibri" pitchFamily="34" charset="-122"/>
                <a:cs typeface="Calibri" pitchFamily="34" charset="-120"/>
              </a:rPr>
              <a:t>NO PUBLIC NOTICE. NO PUBLIC VOTE.</a:t>
            </a:r>
            <a:endParaRPr lang="en-US" sz="1200" dirty="0"/>
          </a:p>
        </p:txBody>
      </p:sp>
      <p:sp>
        <p:nvSpPr>
          <p:cNvPr id="8" name="Text 6"/>
          <p:cNvSpPr/>
          <p:nvPr/>
        </p:nvSpPr>
        <p:spPr>
          <a:xfrm>
            <a:off x="1554480" y="868680"/>
            <a:ext cx="10332720" cy="914400"/>
          </a:xfrm>
          <a:prstGeom prst="rect">
            <a:avLst/>
          </a:prstGeom>
          <a:noFill/>
          <a:ln/>
        </p:spPr>
        <p:txBody>
          <a:bodyPr wrap="square" lIns="0" tIns="0" rIns="0" bIns="0" rtlCol="0" anchor="ctr"/>
          <a:lstStyle/>
          <a:p>
            <a:pPr marL="0" indent="0">
              <a:buNone/>
            </a:pPr>
            <a:r>
              <a:rPr lang="en-US" sz="2400" b="1" dirty="0">
                <a:solidFill>
                  <a:srgbClr val="0F1419"/>
                </a:solidFill>
                <a:latin typeface="Georgia" pitchFamily="34" charset="0"/>
                <a:ea typeface="Georgia" pitchFamily="34" charset="-122"/>
                <a:cs typeface="Georgia" pitchFamily="34" charset="-120"/>
              </a:rPr>
              <a:t>Galesville residents never got a heads-up. The Common Council never put cameras on a meeting agenda before they went live.</a:t>
            </a:r>
            <a:endParaRPr lang="en-US" sz="2400" dirty="0"/>
          </a:p>
        </p:txBody>
      </p:sp>
      <p:sp>
        <p:nvSpPr>
          <p:cNvPr id="9" name="Shape 7"/>
          <p:cNvSpPr/>
          <p:nvPr/>
        </p:nvSpPr>
        <p:spPr>
          <a:xfrm>
            <a:off x="1554480" y="1920240"/>
            <a:ext cx="10332720" cy="1691640"/>
          </a:xfrm>
          <a:prstGeom prst="rect">
            <a:avLst/>
          </a:prstGeom>
          <a:solidFill>
            <a:srgbClr val="FFFFFF"/>
          </a:solidFill>
          <a:ln w="6350">
            <a:solidFill>
              <a:srgbClr val="C9C7C2"/>
            </a:solidFill>
            <a:prstDash val="solid"/>
          </a:ln>
        </p:spPr>
      </p:sp>
      <p:sp>
        <p:nvSpPr>
          <p:cNvPr id="10" name="Shape 8"/>
          <p:cNvSpPr/>
          <p:nvPr/>
        </p:nvSpPr>
        <p:spPr>
          <a:xfrm>
            <a:off x="1554480" y="1920240"/>
            <a:ext cx="91440" cy="1691640"/>
          </a:xfrm>
          <a:prstGeom prst="rect">
            <a:avLst/>
          </a:prstGeom>
          <a:solidFill>
            <a:srgbClr val="C8102E"/>
          </a:solidFill>
          <a:ln/>
        </p:spPr>
      </p:sp>
      <p:sp>
        <p:nvSpPr>
          <p:cNvPr id="11" name="Text 9"/>
          <p:cNvSpPr/>
          <p:nvPr/>
        </p:nvSpPr>
        <p:spPr>
          <a:xfrm>
            <a:off x="1783080" y="2011680"/>
            <a:ext cx="9875520" cy="274320"/>
          </a:xfrm>
          <a:prstGeom prst="rect">
            <a:avLst/>
          </a:prstGeom>
          <a:noFill/>
          <a:ln/>
        </p:spPr>
        <p:txBody>
          <a:bodyPr wrap="square" lIns="0" tIns="0" rIns="0" bIns="0" rtlCol="0" anchor="ctr"/>
          <a:lstStyle/>
          <a:p>
            <a:pPr marL="0" indent="0">
              <a:buNone/>
            </a:pPr>
            <a:r>
              <a:rPr lang="en-US" sz="1000" b="1" kern="0" spc="400" dirty="0">
                <a:solidFill>
                  <a:srgbClr val="C8102E"/>
                </a:solidFill>
                <a:latin typeface="Calibri" pitchFamily="34" charset="0"/>
                <a:ea typeface="Calibri" pitchFamily="34" charset="-122"/>
                <a:cs typeface="Calibri" pitchFamily="34" charset="-120"/>
              </a:rPr>
              <a:t>WHAT THE LAW SAYS  ·  Wis. Open Meetings Law (Statutes 19.83 &amp; 19.84)</a:t>
            </a:r>
            <a:endParaRPr lang="en-US" sz="1000" dirty="0"/>
          </a:p>
        </p:txBody>
      </p:sp>
      <p:sp>
        <p:nvSpPr>
          <p:cNvPr id="12" name="Text 10"/>
          <p:cNvSpPr/>
          <p:nvPr/>
        </p:nvSpPr>
        <p:spPr>
          <a:xfrm>
            <a:off x="1783080" y="2331720"/>
            <a:ext cx="9875520" cy="1280160"/>
          </a:xfrm>
          <a:prstGeom prst="rect">
            <a:avLst/>
          </a:prstGeom>
          <a:noFill/>
          <a:ln/>
        </p:spPr>
        <p:txBody>
          <a:bodyPr wrap="square" lIns="0" tIns="0" rIns="0" bIns="0" rtlCol="0" anchor="ctr"/>
          <a:lstStyle/>
          <a:p>
            <a:pPr marL="0" indent="0">
              <a:buNone/>
            </a:pPr>
            <a:r>
              <a:rPr lang="en-US" sz="1300" i="1" dirty="0">
                <a:solidFill>
                  <a:srgbClr val="0F1419"/>
                </a:solidFill>
                <a:latin typeface="Georgia" pitchFamily="34" charset="0"/>
                <a:ea typeface="Georgia" pitchFamily="34" charset="-122"/>
                <a:cs typeface="Georgia" pitchFamily="34" charset="-120"/>
              </a:rPr>
              <a:t>Before any government meeting, the public must be told ahead of time: when it is, where it is, and what will be discussed. The notice has to be specific enough that regular people and reporters can actually understand what's on the agenda.</a:t>
            </a:r>
            <a:endParaRPr lang="en-US" sz="1300" dirty="0"/>
          </a:p>
        </p:txBody>
      </p:sp>
      <p:sp>
        <p:nvSpPr>
          <p:cNvPr id="13" name="Text 11"/>
          <p:cNvSpPr/>
          <p:nvPr/>
        </p:nvSpPr>
        <p:spPr>
          <a:xfrm>
            <a:off x="1554480" y="3794760"/>
            <a:ext cx="10332720" cy="274320"/>
          </a:xfrm>
          <a:prstGeom prst="rect">
            <a:avLst/>
          </a:prstGeom>
          <a:noFill/>
          <a:ln/>
        </p:spPr>
        <p:txBody>
          <a:bodyPr wrap="square" lIns="0" tIns="0" rIns="0" bIns="0" rtlCol="0" anchor="ctr"/>
          <a:lstStyle/>
          <a:p>
            <a:pPr marL="0" indent="0">
              <a:buNone/>
            </a:pPr>
            <a:r>
              <a:rPr lang="en-US" sz="1100" b="1" kern="0" spc="400" dirty="0">
                <a:solidFill>
                  <a:srgbClr val="C8102E"/>
                </a:solidFill>
                <a:latin typeface="Calibri" pitchFamily="34" charset="0"/>
                <a:ea typeface="Calibri" pitchFamily="34" charset="-122"/>
                <a:cs typeface="Calibri" pitchFamily="34" charset="-120"/>
              </a:rPr>
              <a:t>WHAT HAPPENED IN GALESVILLE</a:t>
            </a:r>
            <a:endParaRPr lang="en-US" sz="1100" dirty="0"/>
          </a:p>
        </p:txBody>
      </p:sp>
      <p:sp>
        <p:nvSpPr>
          <p:cNvPr id="14" name="Shape 12"/>
          <p:cNvSpPr/>
          <p:nvPr/>
        </p:nvSpPr>
        <p:spPr>
          <a:xfrm>
            <a:off x="1691640" y="4178808"/>
            <a:ext cx="146304" cy="146304"/>
          </a:xfrm>
          <a:prstGeom prst="ellipse">
            <a:avLst/>
          </a:prstGeom>
          <a:solidFill>
            <a:srgbClr val="C8102E"/>
          </a:solidFill>
          <a:ln/>
        </p:spPr>
      </p:sp>
      <p:sp>
        <p:nvSpPr>
          <p:cNvPr id="15" name="Text 13"/>
          <p:cNvSpPr/>
          <p:nvPr/>
        </p:nvSpPr>
        <p:spPr>
          <a:xfrm>
            <a:off x="1965960" y="4114800"/>
            <a:ext cx="9875520" cy="502920"/>
          </a:xfrm>
          <a:prstGeom prst="rect">
            <a:avLst/>
          </a:prstGeom>
          <a:noFill/>
          <a:ln/>
        </p:spPr>
        <p:txBody>
          <a:bodyPr wrap="square" lIns="0" tIns="0" rIns="0" bIns="0" rtlCol="0" anchor="ctr"/>
          <a:lstStyle/>
          <a:p>
            <a:pPr marL="0" indent="0">
              <a:buNone/>
            </a:pPr>
            <a:r>
              <a:rPr lang="en-US" sz="1200" dirty="0">
                <a:solidFill>
                  <a:srgbClr val="0F1419"/>
                </a:solidFill>
                <a:latin typeface="Calibri" pitchFamily="34" charset="0"/>
                <a:ea typeface="Calibri" pitchFamily="34" charset="-122"/>
                <a:cs typeface="Calibri" pitchFamily="34" charset="-120"/>
              </a:rPr>
              <a:t>No Galesville Common Council agenda — at any point before April 2025 — listed Flock cameras as an item for discussion or vote.</a:t>
            </a:r>
            <a:endParaRPr lang="en-US" sz="1200" dirty="0"/>
          </a:p>
        </p:txBody>
      </p:sp>
      <p:sp>
        <p:nvSpPr>
          <p:cNvPr id="16" name="Shape 14"/>
          <p:cNvSpPr/>
          <p:nvPr/>
        </p:nvSpPr>
        <p:spPr>
          <a:xfrm>
            <a:off x="1691640" y="4681728"/>
            <a:ext cx="146304" cy="146304"/>
          </a:xfrm>
          <a:prstGeom prst="ellipse">
            <a:avLst/>
          </a:prstGeom>
          <a:solidFill>
            <a:srgbClr val="C8102E"/>
          </a:solidFill>
          <a:ln/>
        </p:spPr>
      </p:sp>
      <p:sp>
        <p:nvSpPr>
          <p:cNvPr id="17" name="Text 15"/>
          <p:cNvSpPr/>
          <p:nvPr/>
        </p:nvSpPr>
        <p:spPr>
          <a:xfrm>
            <a:off x="1965960" y="4617720"/>
            <a:ext cx="9875520" cy="502920"/>
          </a:xfrm>
          <a:prstGeom prst="rect">
            <a:avLst/>
          </a:prstGeom>
          <a:noFill/>
          <a:ln/>
        </p:spPr>
        <p:txBody>
          <a:bodyPr wrap="square" lIns="0" tIns="0" rIns="0" bIns="0" rtlCol="0" anchor="ctr"/>
          <a:lstStyle/>
          <a:p>
            <a:pPr marL="0" indent="0">
              <a:buNone/>
            </a:pPr>
            <a:r>
              <a:rPr lang="en-US" sz="1200" dirty="0">
                <a:solidFill>
                  <a:srgbClr val="0F1419"/>
                </a:solidFill>
                <a:latin typeface="Calibri" pitchFamily="34" charset="0"/>
                <a:ea typeface="Calibri" pitchFamily="34" charset="-122"/>
                <a:cs typeface="Calibri" pitchFamily="34" charset="-120"/>
              </a:rPr>
              <a:t>The cameras went live in Galesville in April 2025 — and the Council still hadn't voted on them.</a:t>
            </a:r>
            <a:endParaRPr lang="en-US" sz="1200" dirty="0"/>
          </a:p>
        </p:txBody>
      </p:sp>
      <p:sp>
        <p:nvSpPr>
          <p:cNvPr id="18" name="Shape 16"/>
          <p:cNvSpPr/>
          <p:nvPr/>
        </p:nvSpPr>
        <p:spPr>
          <a:xfrm>
            <a:off x="1691640" y="5184648"/>
            <a:ext cx="146304" cy="146304"/>
          </a:xfrm>
          <a:prstGeom prst="ellipse">
            <a:avLst/>
          </a:prstGeom>
          <a:solidFill>
            <a:srgbClr val="C8102E"/>
          </a:solidFill>
          <a:ln/>
        </p:spPr>
      </p:sp>
      <p:sp>
        <p:nvSpPr>
          <p:cNvPr id="19" name="Text 17"/>
          <p:cNvSpPr/>
          <p:nvPr/>
        </p:nvSpPr>
        <p:spPr>
          <a:xfrm>
            <a:off x="1965960" y="5120640"/>
            <a:ext cx="9875520" cy="502920"/>
          </a:xfrm>
          <a:prstGeom prst="rect">
            <a:avLst/>
          </a:prstGeom>
          <a:noFill/>
          <a:ln/>
        </p:spPr>
        <p:txBody>
          <a:bodyPr wrap="square" lIns="0" tIns="0" rIns="0" bIns="0" rtlCol="0" anchor="ctr"/>
          <a:lstStyle/>
          <a:p>
            <a:pPr marL="0" indent="0">
              <a:buNone/>
            </a:pPr>
            <a:r>
              <a:rPr lang="en-US" sz="1200" dirty="0">
                <a:solidFill>
                  <a:srgbClr val="0F1419"/>
                </a:solidFill>
                <a:latin typeface="Calibri" pitchFamily="34" charset="0"/>
                <a:ea typeface="Calibri" pitchFamily="34" charset="-122"/>
                <a:cs typeface="Calibri" pitchFamily="34" charset="-120"/>
              </a:rPr>
              <a:t>On February 4, 2025, Mayor Thatcher sent a one-paragraph email saying the cameras were OK. An email is not a meeting. The public was never told.</a:t>
            </a:r>
            <a:endParaRPr lang="en-US" sz="1200" dirty="0"/>
          </a:p>
        </p:txBody>
      </p:sp>
      <p:sp>
        <p:nvSpPr>
          <p:cNvPr id="20" name="Shape 18"/>
          <p:cNvSpPr/>
          <p:nvPr/>
        </p:nvSpPr>
        <p:spPr>
          <a:xfrm>
            <a:off x="1691640" y="5687568"/>
            <a:ext cx="146304" cy="146304"/>
          </a:xfrm>
          <a:prstGeom prst="ellipse">
            <a:avLst/>
          </a:prstGeom>
          <a:solidFill>
            <a:srgbClr val="C8102E"/>
          </a:solidFill>
          <a:ln/>
        </p:spPr>
      </p:sp>
      <p:sp>
        <p:nvSpPr>
          <p:cNvPr id="21" name="Text 19"/>
          <p:cNvSpPr/>
          <p:nvPr/>
        </p:nvSpPr>
        <p:spPr>
          <a:xfrm>
            <a:off x="1965960" y="5623560"/>
            <a:ext cx="9875520" cy="502920"/>
          </a:xfrm>
          <a:prstGeom prst="rect">
            <a:avLst/>
          </a:prstGeom>
          <a:noFill/>
          <a:ln/>
        </p:spPr>
        <p:txBody>
          <a:bodyPr wrap="square" lIns="0" tIns="0" rIns="0" bIns="0" rtlCol="0" anchor="ctr"/>
          <a:lstStyle/>
          <a:p>
            <a:pPr marL="0" indent="0">
              <a:buNone/>
            </a:pPr>
            <a:r>
              <a:rPr lang="en-US" sz="1200" dirty="0">
                <a:solidFill>
                  <a:srgbClr val="0F1419"/>
                </a:solidFill>
                <a:latin typeface="Calibri" pitchFamily="34" charset="0"/>
                <a:ea typeface="Calibri" pitchFamily="34" charset="-122"/>
                <a:cs typeface="Calibri" pitchFamily="34" charset="-120"/>
              </a:rPr>
              <a:t>Wisconsin law (Statute 19.81) starts with a promise: the people have the right to "the fullest and most complete information" about what their government is doing. That promise was broken here.</a:t>
            </a:r>
            <a:endParaRPr lang="en-US" sz="1200" dirty="0"/>
          </a:p>
        </p:txBody>
      </p:sp>
      <p:sp>
        <p:nvSpPr>
          <p:cNvPr id="22" name="Text 20"/>
          <p:cNvSpPr/>
          <p:nvPr/>
        </p:nvSpPr>
        <p:spPr>
          <a:xfrm>
            <a:off x="365760" y="6537960"/>
            <a:ext cx="8229600" cy="274320"/>
          </a:xfrm>
          <a:prstGeom prst="rect">
            <a:avLst/>
          </a:prstGeom>
          <a:noFill/>
          <a:ln/>
        </p:spPr>
        <p:txBody>
          <a:bodyPr wrap="square" lIns="0" tIns="0" rIns="0" bIns="0" rtlCol="0" anchor="ctr"/>
          <a:lstStyle/>
          <a:p>
            <a:pPr marL="0" indent="0">
              <a:buNone/>
            </a:pPr>
            <a:r>
              <a:rPr lang="en-US" sz="900" i="1" dirty="0">
                <a:solidFill>
                  <a:srgbClr val="8B8B8B"/>
                </a:solidFill>
                <a:latin typeface="Calibri" pitchFamily="34" charset="0"/>
                <a:ea typeface="Calibri" pitchFamily="34" charset="-122"/>
                <a:cs typeface="Calibri" pitchFamily="34" charset="-120"/>
              </a:rPr>
              <a:t>Andy Parrish · Trempealeau County Supervisor, District 2</a:t>
            </a:r>
            <a:endParaRPr lang="en-US" sz="900" dirty="0"/>
          </a:p>
        </p:txBody>
      </p:sp>
      <p:sp>
        <p:nvSpPr>
          <p:cNvPr id="23" name="Text 21"/>
          <p:cNvSpPr/>
          <p:nvPr/>
        </p:nvSpPr>
        <p:spPr>
          <a:xfrm>
            <a:off x="8686800" y="6537960"/>
            <a:ext cx="3108960" cy="274320"/>
          </a:xfrm>
          <a:prstGeom prst="rect">
            <a:avLst/>
          </a:prstGeom>
          <a:noFill/>
          <a:ln/>
        </p:spPr>
        <p:txBody>
          <a:bodyPr wrap="square" lIns="0" tIns="0" rIns="0" bIns="0" rtlCol="0" anchor="ctr"/>
          <a:lstStyle/>
          <a:p>
            <a:pPr marL="0" indent="0" algn="r">
              <a:buNone/>
            </a:pPr>
            <a:r>
              <a:rPr lang="en-US" sz="900" i="1" dirty="0">
                <a:solidFill>
                  <a:srgbClr val="8B8B8B"/>
                </a:solidFill>
                <a:latin typeface="Calibri" pitchFamily="34" charset="0"/>
                <a:ea typeface="Calibri" pitchFamily="34" charset="-122"/>
                <a:cs typeface="Calibri" pitchFamily="34" charset="-120"/>
              </a:rPr>
              <a:t>Source documents on file. Open Records Act compliant.</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7">
    <p:bg>
      <p:bgPr>
        <a:solidFill>
          <a:srgbClr val="0F1419"/>
        </a:solidFill>
        <a:effectLst/>
      </p:bgPr>
    </p:bg>
    <p:spTree>
      <p:nvGrpSpPr>
        <p:cNvPr id="1" name=""/>
        <p:cNvGrpSpPr/>
        <p:nvPr/>
      </p:nvGrpSpPr>
      <p:grpSpPr>
        <a:xfrm>
          <a:off x="0" y="0"/>
          <a:ext cx="0" cy="0"/>
          <a:chOff x="0" y="0"/>
          <a:chExt cx="0" cy="0"/>
        </a:xfrm>
      </p:grpSpPr>
      <p:sp>
        <p:nvSpPr>
          <p:cNvPr id="2" name="Shape 0"/>
          <p:cNvSpPr/>
          <p:nvPr/>
        </p:nvSpPr>
        <p:spPr>
          <a:xfrm>
            <a:off x="0" y="0"/>
            <a:ext cx="1280160" cy="6858000"/>
          </a:xfrm>
          <a:prstGeom prst="rect">
            <a:avLst/>
          </a:prstGeom>
          <a:solidFill>
            <a:srgbClr val="C8102E"/>
          </a:solidFill>
          <a:ln/>
        </p:spPr>
      </p:sp>
      <p:sp>
        <p:nvSpPr>
          <p:cNvPr id="3" name="Text 1"/>
          <p:cNvSpPr/>
          <p:nvPr/>
        </p:nvSpPr>
        <p:spPr>
          <a:xfrm>
            <a:off x="45720" y="548640"/>
            <a:ext cx="1188720" cy="274320"/>
          </a:xfrm>
          <a:prstGeom prst="rect">
            <a:avLst/>
          </a:prstGeom>
          <a:noFill/>
          <a:ln/>
        </p:spPr>
        <p:txBody>
          <a:bodyPr wrap="square" lIns="0" tIns="0" rIns="0" bIns="0" rtlCol="0" anchor="ctr"/>
          <a:lstStyle/>
          <a:p>
            <a:pPr marL="0" indent="0" algn="ctr">
              <a:buNone/>
            </a:pPr>
            <a:r>
              <a:rPr lang="en-US" sz="1100" b="1" kern="0" spc="400" dirty="0">
                <a:solidFill>
                  <a:srgbClr val="F7F4EE"/>
                </a:solidFill>
                <a:latin typeface="Calibri" pitchFamily="34" charset="0"/>
                <a:ea typeface="Calibri" pitchFamily="34" charset="-122"/>
                <a:cs typeface="Calibri" pitchFamily="34" charset="-120"/>
              </a:rPr>
              <a:t>GALESVILLE VIOLATION</a:t>
            </a:r>
            <a:endParaRPr lang="en-US" sz="1100" dirty="0"/>
          </a:p>
        </p:txBody>
      </p:sp>
      <p:sp>
        <p:nvSpPr>
          <p:cNvPr id="4" name="Shape 2"/>
          <p:cNvSpPr/>
          <p:nvPr/>
        </p:nvSpPr>
        <p:spPr>
          <a:xfrm>
            <a:off x="457200" y="868680"/>
            <a:ext cx="365760" cy="22860"/>
          </a:xfrm>
          <a:prstGeom prst="rect">
            <a:avLst/>
          </a:prstGeom>
          <a:solidFill>
            <a:srgbClr val="F7F4EE"/>
          </a:solidFill>
          <a:ln/>
        </p:spPr>
      </p:sp>
      <p:sp>
        <p:nvSpPr>
          <p:cNvPr id="5" name="Text 3"/>
          <p:cNvSpPr/>
          <p:nvPr/>
        </p:nvSpPr>
        <p:spPr>
          <a:xfrm>
            <a:off x="45720" y="1005840"/>
            <a:ext cx="1188720" cy="1463040"/>
          </a:xfrm>
          <a:prstGeom prst="rect">
            <a:avLst/>
          </a:prstGeom>
          <a:noFill/>
          <a:ln/>
        </p:spPr>
        <p:txBody>
          <a:bodyPr wrap="square" lIns="0" tIns="0" rIns="0" bIns="0" rtlCol="0" anchor="ctr"/>
          <a:lstStyle/>
          <a:p>
            <a:pPr marL="0" indent="0" algn="ctr">
              <a:buNone/>
            </a:pPr>
            <a:r>
              <a:rPr lang="en-US" sz="11000" b="1" dirty="0">
                <a:solidFill>
                  <a:srgbClr val="F7F4EE"/>
                </a:solidFill>
                <a:latin typeface="Arial Black" pitchFamily="34" charset="0"/>
                <a:ea typeface="Arial Black" pitchFamily="34" charset="-122"/>
                <a:cs typeface="Arial Black" pitchFamily="34" charset="-120"/>
              </a:rPr>
              <a:t>2</a:t>
            </a:r>
            <a:endParaRPr lang="en-US" sz="11000" dirty="0"/>
          </a:p>
        </p:txBody>
      </p:sp>
      <p:sp>
        <p:nvSpPr>
          <p:cNvPr id="6" name="Text 4"/>
          <p:cNvSpPr/>
          <p:nvPr/>
        </p:nvSpPr>
        <p:spPr>
          <a:xfrm>
            <a:off x="45720" y="6263640"/>
            <a:ext cx="1188720" cy="274320"/>
          </a:xfrm>
          <a:prstGeom prst="rect">
            <a:avLst/>
          </a:prstGeom>
          <a:noFill/>
          <a:ln/>
        </p:spPr>
        <p:txBody>
          <a:bodyPr wrap="square" lIns="0" tIns="0" rIns="0" bIns="0" rtlCol="0" anchor="ctr"/>
          <a:lstStyle/>
          <a:p>
            <a:pPr marL="0" indent="0" algn="ctr">
              <a:buNone/>
            </a:pPr>
            <a:r>
              <a:rPr lang="en-US" sz="900" i="1" kern="0" spc="300" dirty="0">
                <a:solidFill>
                  <a:srgbClr val="F7F4EE"/>
                </a:solidFill>
                <a:latin typeface="Calibri" pitchFamily="34" charset="0"/>
                <a:ea typeface="Calibri" pitchFamily="34" charset="-122"/>
                <a:cs typeface="Calibri" pitchFamily="34" charset="-120"/>
              </a:rPr>
              <a:t>2 OF 3</a:t>
            </a:r>
            <a:endParaRPr lang="en-US" sz="900" dirty="0"/>
          </a:p>
        </p:txBody>
      </p:sp>
      <p:sp>
        <p:nvSpPr>
          <p:cNvPr id="7" name="Text 5"/>
          <p:cNvSpPr/>
          <p:nvPr/>
        </p:nvSpPr>
        <p:spPr>
          <a:xfrm>
            <a:off x="1554480" y="457200"/>
            <a:ext cx="10332720" cy="365760"/>
          </a:xfrm>
          <a:prstGeom prst="rect">
            <a:avLst/>
          </a:prstGeom>
          <a:noFill/>
          <a:ln/>
        </p:spPr>
        <p:txBody>
          <a:bodyPr wrap="square" lIns="0" tIns="0" rIns="0" bIns="0" rtlCol="0" anchor="ctr"/>
          <a:lstStyle/>
          <a:p>
            <a:pPr marL="0" indent="0">
              <a:buNone/>
            </a:pPr>
            <a:r>
              <a:rPr lang="en-US" sz="1200" b="1" kern="0" spc="600" dirty="0">
                <a:solidFill>
                  <a:srgbClr val="D4A857"/>
                </a:solidFill>
                <a:latin typeface="Calibri" pitchFamily="34" charset="0"/>
                <a:ea typeface="Calibri" pitchFamily="34" charset="-122"/>
                <a:cs typeface="Calibri" pitchFamily="34" charset="-120"/>
              </a:rPr>
              <a:t>THE MAYOR APPROVED THE CAMERAS ALONE</a:t>
            </a:r>
            <a:endParaRPr lang="en-US" sz="1200" dirty="0"/>
          </a:p>
        </p:txBody>
      </p:sp>
      <p:sp>
        <p:nvSpPr>
          <p:cNvPr id="8" name="Text 6"/>
          <p:cNvSpPr/>
          <p:nvPr/>
        </p:nvSpPr>
        <p:spPr>
          <a:xfrm>
            <a:off x="1554480" y="868680"/>
            <a:ext cx="10332720" cy="914400"/>
          </a:xfrm>
          <a:prstGeom prst="rect">
            <a:avLst/>
          </a:prstGeom>
          <a:noFill/>
          <a:ln/>
        </p:spPr>
        <p:txBody>
          <a:bodyPr wrap="square" lIns="0" tIns="0" rIns="0" bIns="0" rtlCol="0" anchor="ctr"/>
          <a:lstStyle/>
          <a:p>
            <a:pPr marL="0" indent="0">
              <a:buNone/>
            </a:pPr>
            <a:r>
              <a:rPr lang="en-US" sz="2400" b="1" dirty="0">
                <a:solidFill>
                  <a:srgbClr val="F7F4EE"/>
                </a:solidFill>
                <a:latin typeface="Georgia" pitchFamily="34" charset="0"/>
                <a:ea typeface="Georgia" pitchFamily="34" charset="-122"/>
                <a:cs typeface="Georgia" pitchFamily="34" charset="-120"/>
              </a:rPr>
              <a:t>A mayor in Wisconsin cannot bind a city to a deal by himself. That power belongs to the elected Common Council.</a:t>
            </a:r>
            <a:endParaRPr lang="en-US" sz="2400" dirty="0"/>
          </a:p>
        </p:txBody>
      </p:sp>
      <p:sp>
        <p:nvSpPr>
          <p:cNvPr id="9" name="Shape 7"/>
          <p:cNvSpPr/>
          <p:nvPr/>
        </p:nvSpPr>
        <p:spPr>
          <a:xfrm>
            <a:off x="1554480" y="1920240"/>
            <a:ext cx="10332720" cy="1554480"/>
          </a:xfrm>
          <a:prstGeom prst="rect">
            <a:avLst/>
          </a:prstGeom>
          <a:solidFill>
            <a:srgbClr val="1A1F26"/>
          </a:solidFill>
          <a:ln w="9525">
            <a:solidFill>
              <a:srgbClr val="D4A857"/>
            </a:solidFill>
            <a:prstDash val="solid"/>
          </a:ln>
        </p:spPr>
      </p:sp>
      <p:sp>
        <p:nvSpPr>
          <p:cNvPr id="10" name="Text 8"/>
          <p:cNvSpPr/>
          <p:nvPr/>
        </p:nvSpPr>
        <p:spPr>
          <a:xfrm>
            <a:off x="1783080" y="2011680"/>
            <a:ext cx="9875520" cy="274320"/>
          </a:xfrm>
          <a:prstGeom prst="rect">
            <a:avLst/>
          </a:prstGeom>
          <a:noFill/>
          <a:ln/>
        </p:spPr>
        <p:txBody>
          <a:bodyPr wrap="square" lIns="0" tIns="0" rIns="0" bIns="0" rtlCol="0" anchor="ctr"/>
          <a:lstStyle/>
          <a:p>
            <a:pPr marL="0" indent="0">
              <a:buNone/>
            </a:pPr>
            <a:r>
              <a:rPr lang="en-US" sz="1000" b="1" kern="0" spc="400" dirty="0">
                <a:solidFill>
                  <a:srgbClr val="D4A857"/>
                </a:solidFill>
                <a:latin typeface="Calibri" pitchFamily="34" charset="0"/>
                <a:ea typeface="Calibri" pitchFamily="34" charset="-122"/>
                <a:cs typeface="Calibri" pitchFamily="34" charset="-120"/>
              </a:rPr>
              <a:t>WHAT THE MAYOR CLAIMED  ·  Galesville City Code Sec. 2-2-3(b)(1)</a:t>
            </a:r>
            <a:endParaRPr lang="en-US" sz="1000" dirty="0"/>
          </a:p>
        </p:txBody>
      </p:sp>
      <p:sp>
        <p:nvSpPr>
          <p:cNvPr id="11" name="Text 9"/>
          <p:cNvSpPr/>
          <p:nvPr/>
        </p:nvSpPr>
        <p:spPr>
          <a:xfrm>
            <a:off x="1783080" y="2331720"/>
            <a:ext cx="9875520" cy="640080"/>
          </a:xfrm>
          <a:prstGeom prst="rect">
            <a:avLst/>
          </a:prstGeom>
          <a:noFill/>
          <a:ln/>
        </p:spPr>
        <p:txBody>
          <a:bodyPr wrap="square" lIns="0" tIns="0" rIns="0" bIns="0" rtlCol="0" anchor="ctr"/>
          <a:lstStyle/>
          <a:p>
            <a:pPr marL="0" indent="0">
              <a:buNone/>
            </a:pPr>
            <a:r>
              <a:rPr lang="en-US" sz="1300" dirty="0">
                <a:solidFill>
                  <a:srgbClr val="F7F4EE"/>
                </a:solidFill>
                <a:latin typeface="Calibri" pitchFamily="34" charset="0"/>
                <a:ea typeface="Calibri" pitchFamily="34" charset="-122"/>
                <a:cs typeface="Calibri" pitchFamily="34" charset="-120"/>
              </a:rPr>
              <a:t>Mayor Thatcher pointed to a city rule that says he "enforces" city laws. Based on that one line, he decided he could put cameras on city property by himself — without ever asking the Common Council.</a:t>
            </a:r>
            <a:endParaRPr lang="en-US" sz="1300" dirty="0"/>
          </a:p>
        </p:txBody>
      </p:sp>
      <p:sp>
        <p:nvSpPr>
          <p:cNvPr id="12" name="Text 10"/>
          <p:cNvSpPr/>
          <p:nvPr/>
        </p:nvSpPr>
        <p:spPr>
          <a:xfrm>
            <a:off x="1783080" y="2971800"/>
            <a:ext cx="9875520" cy="457200"/>
          </a:xfrm>
          <a:prstGeom prst="rect">
            <a:avLst/>
          </a:prstGeom>
          <a:noFill/>
          <a:ln/>
        </p:spPr>
        <p:txBody>
          <a:bodyPr wrap="square" lIns="0" tIns="0" rIns="0" bIns="0" rtlCol="0" anchor="ctr"/>
          <a:lstStyle/>
          <a:p>
            <a:pPr marL="0" indent="0">
              <a:buNone/>
            </a:pPr>
            <a:r>
              <a:rPr lang="en-US" sz="1200" i="1" dirty="0">
                <a:solidFill>
                  <a:srgbClr val="C9C7C2"/>
                </a:solidFill>
                <a:latin typeface="Georgia" pitchFamily="34" charset="0"/>
                <a:ea typeface="Georgia" pitchFamily="34" charset="-122"/>
                <a:cs typeface="Georgia" pitchFamily="34" charset="-120"/>
              </a:rPr>
              <a:t>Even the City Attorney admitted in writing: he and the County's lawyer "were unable to determine what intergovernmental cooperation is defined as under the law." If the lawyers don't know, neither did the Mayor.</a:t>
            </a:r>
            <a:endParaRPr lang="en-US" sz="1200" dirty="0"/>
          </a:p>
        </p:txBody>
      </p:sp>
      <p:sp>
        <p:nvSpPr>
          <p:cNvPr id="13" name="Text 11"/>
          <p:cNvSpPr/>
          <p:nvPr/>
        </p:nvSpPr>
        <p:spPr>
          <a:xfrm>
            <a:off x="1554480" y="3611880"/>
            <a:ext cx="10332720" cy="274320"/>
          </a:xfrm>
          <a:prstGeom prst="rect">
            <a:avLst/>
          </a:prstGeom>
          <a:noFill/>
          <a:ln/>
        </p:spPr>
        <p:txBody>
          <a:bodyPr wrap="square" lIns="0" tIns="0" rIns="0" bIns="0" rtlCol="0" anchor="ctr"/>
          <a:lstStyle/>
          <a:p>
            <a:pPr marL="0" indent="0">
              <a:buNone/>
            </a:pPr>
            <a:r>
              <a:rPr lang="en-US" sz="1100" b="1" kern="0" spc="400" dirty="0">
                <a:solidFill>
                  <a:srgbClr val="D4A857"/>
                </a:solidFill>
                <a:latin typeface="Calibri" pitchFamily="34" charset="0"/>
                <a:ea typeface="Calibri" pitchFamily="34" charset="-122"/>
                <a:cs typeface="Calibri" pitchFamily="34" charset="-120"/>
              </a:rPr>
              <a:t>WHY THE MAYOR WAS WRONG</a:t>
            </a:r>
            <a:endParaRPr lang="en-US" sz="1100" dirty="0"/>
          </a:p>
        </p:txBody>
      </p:sp>
      <p:sp>
        <p:nvSpPr>
          <p:cNvPr id="14" name="Shape 12"/>
          <p:cNvSpPr/>
          <p:nvPr/>
        </p:nvSpPr>
        <p:spPr>
          <a:xfrm>
            <a:off x="1691640" y="3995928"/>
            <a:ext cx="146304" cy="146304"/>
          </a:xfrm>
          <a:prstGeom prst="ellipse">
            <a:avLst/>
          </a:prstGeom>
          <a:solidFill>
            <a:srgbClr val="C8102E"/>
          </a:solidFill>
          <a:ln/>
        </p:spPr>
      </p:sp>
      <p:sp>
        <p:nvSpPr>
          <p:cNvPr id="15" name="Text 13"/>
          <p:cNvSpPr/>
          <p:nvPr/>
        </p:nvSpPr>
        <p:spPr>
          <a:xfrm>
            <a:off x="1965960" y="3931920"/>
            <a:ext cx="9875520" cy="548640"/>
          </a:xfrm>
          <a:prstGeom prst="rect">
            <a:avLst/>
          </a:prstGeom>
          <a:noFill/>
          <a:ln/>
        </p:spPr>
        <p:txBody>
          <a:bodyPr wrap="square" lIns="0" tIns="0" rIns="0" bIns="0" rtlCol="0" anchor="ctr"/>
          <a:lstStyle/>
          <a:p>
            <a:pPr marL="0" indent="0">
              <a:buNone/>
            </a:pPr>
            <a:r>
              <a:rPr lang="en-US" sz="1200" dirty="0">
                <a:solidFill>
                  <a:srgbClr val="F7F4EE"/>
                </a:solidFill>
                <a:latin typeface="Calibri" pitchFamily="34" charset="0"/>
                <a:ea typeface="Calibri" pitchFamily="34" charset="-122"/>
                <a:cs typeface="Calibri" pitchFamily="34" charset="-120"/>
              </a:rPr>
              <a:t>To sign a contract for the city, the law has to clearly and specifically give the mayor that power in writing. A vague rule about "enforcing laws" is not the same as a power to sign contracts.</a:t>
            </a:r>
            <a:endParaRPr lang="en-US" sz="1200" dirty="0"/>
          </a:p>
        </p:txBody>
      </p:sp>
      <p:sp>
        <p:nvSpPr>
          <p:cNvPr id="16" name="Shape 14"/>
          <p:cNvSpPr/>
          <p:nvPr/>
        </p:nvSpPr>
        <p:spPr>
          <a:xfrm>
            <a:off x="1691640" y="4544568"/>
            <a:ext cx="146304" cy="146304"/>
          </a:xfrm>
          <a:prstGeom prst="ellipse">
            <a:avLst/>
          </a:prstGeom>
          <a:solidFill>
            <a:srgbClr val="C8102E"/>
          </a:solidFill>
          <a:ln/>
        </p:spPr>
      </p:sp>
      <p:sp>
        <p:nvSpPr>
          <p:cNvPr id="17" name="Text 15"/>
          <p:cNvSpPr/>
          <p:nvPr/>
        </p:nvSpPr>
        <p:spPr>
          <a:xfrm>
            <a:off x="1965960" y="4480560"/>
            <a:ext cx="9875520" cy="548640"/>
          </a:xfrm>
          <a:prstGeom prst="rect">
            <a:avLst/>
          </a:prstGeom>
          <a:noFill/>
          <a:ln/>
        </p:spPr>
        <p:txBody>
          <a:bodyPr wrap="square" lIns="0" tIns="0" rIns="0" bIns="0" rtlCol="0" anchor="ctr"/>
          <a:lstStyle/>
          <a:p>
            <a:pPr marL="0" indent="0">
              <a:buNone/>
            </a:pPr>
            <a:r>
              <a:rPr lang="en-US" sz="1200" dirty="0">
                <a:solidFill>
                  <a:srgbClr val="F7F4EE"/>
                </a:solidFill>
                <a:latin typeface="Calibri" pitchFamily="34" charset="0"/>
                <a:ea typeface="Calibri" pitchFamily="34" charset="-122"/>
                <a:cs typeface="Calibri" pitchFamily="34" charset="-120"/>
              </a:rPr>
              <a:t>The Common Council later held a vote on whether to remove a camera (it failed 3-2). If the Mayor really had the only say, that vote could not have happened. The Council's own action shows the Council — not the Mayor — is in charge.</a:t>
            </a:r>
            <a:endParaRPr lang="en-US" sz="1200" dirty="0"/>
          </a:p>
        </p:txBody>
      </p:sp>
      <p:sp>
        <p:nvSpPr>
          <p:cNvPr id="18" name="Shape 16"/>
          <p:cNvSpPr/>
          <p:nvPr/>
        </p:nvSpPr>
        <p:spPr>
          <a:xfrm>
            <a:off x="1691640" y="5093208"/>
            <a:ext cx="146304" cy="146304"/>
          </a:xfrm>
          <a:prstGeom prst="ellipse">
            <a:avLst/>
          </a:prstGeom>
          <a:solidFill>
            <a:srgbClr val="C8102E"/>
          </a:solidFill>
          <a:ln/>
        </p:spPr>
      </p:sp>
      <p:sp>
        <p:nvSpPr>
          <p:cNvPr id="19" name="Text 17"/>
          <p:cNvSpPr/>
          <p:nvPr/>
        </p:nvSpPr>
        <p:spPr>
          <a:xfrm>
            <a:off x="1965960" y="5029200"/>
            <a:ext cx="9875520" cy="548640"/>
          </a:xfrm>
          <a:prstGeom prst="rect">
            <a:avLst/>
          </a:prstGeom>
          <a:noFill/>
          <a:ln/>
        </p:spPr>
        <p:txBody>
          <a:bodyPr wrap="square" lIns="0" tIns="0" rIns="0" bIns="0" rtlCol="0" anchor="ctr"/>
          <a:lstStyle/>
          <a:p>
            <a:pPr marL="0" indent="0">
              <a:buNone/>
            </a:pPr>
            <a:r>
              <a:rPr lang="en-US" sz="1200" dirty="0">
                <a:solidFill>
                  <a:srgbClr val="F7F4EE"/>
                </a:solidFill>
                <a:latin typeface="Calibri" pitchFamily="34" charset="0"/>
                <a:ea typeface="Calibri" pitchFamily="34" charset="-122"/>
                <a:cs typeface="Calibri" pitchFamily="34" charset="-120"/>
              </a:rPr>
              <a:t>And a vote NOT to remove something is not the same as a vote TO approve it. The law requires a clear "yes" vote from the Council. That never happened.</a:t>
            </a:r>
            <a:endParaRPr lang="en-US" sz="1200" dirty="0"/>
          </a:p>
        </p:txBody>
      </p:sp>
      <p:sp>
        <p:nvSpPr>
          <p:cNvPr id="20" name="Shape 18"/>
          <p:cNvSpPr/>
          <p:nvPr/>
        </p:nvSpPr>
        <p:spPr>
          <a:xfrm>
            <a:off x="1691640" y="5641848"/>
            <a:ext cx="146304" cy="146304"/>
          </a:xfrm>
          <a:prstGeom prst="ellipse">
            <a:avLst/>
          </a:prstGeom>
          <a:solidFill>
            <a:srgbClr val="C8102E"/>
          </a:solidFill>
          <a:ln/>
        </p:spPr>
      </p:sp>
      <p:sp>
        <p:nvSpPr>
          <p:cNvPr id="21" name="Text 19"/>
          <p:cNvSpPr/>
          <p:nvPr/>
        </p:nvSpPr>
        <p:spPr>
          <a:xfrm>
            <a:off x="1965960" y="5577840"/>
            <a:ext cx="9875520" cy="548640"/>
          </a:xfrm>
          <a:prstGeom prst="rect">
            <a:avLst/>
          </a:prstGeom>
          <a:noFill/>
          <a:ln/>
        </p:spPr>
        <p:txBody>
          <a:bodyPr wrap="square" lIns="0" tIns="0" rIns="0" bIns="0" rtlCol="0" anchor="ctr"/>
          <a:lstStyle/>
          <a:p>
            <a:pPr marL="0" indent="0">
              <a:buNone/>
            </a:pPr>
            <a:r>
              <a:rPr lang="en-US" sz="1200" dirty="0">
                <a:solidFill>
                  <a:srgbClr val="F7F4EE"/>
                </a:solidFill>
                <a:latin typeface="Calibri" pitchFamily="34" charset="0"/>
                <a:ea typeface="Calibri" pitchFamily="34" charset="-122"/>
                <a:cs typeface="Calibri" pitchFamily="34" charset="-120"/>
              </a:rPr>
              <a:t>Bottom line: state law (Statute 66.0301) requires an active "yes" vote from the city's elected body. Silence, an email, or a failed removal motion do not count.</a:t>
            </a:r>
            <a:endParaRPr lang="en-US" sz="1200" dirty="0"/>
          </a:p>
        </p:txBody>
      </p:sp>
      <p:sp>
        <p:nvSpPr>
          <p:cNvPr id="22" name="Text 20"/>
          <p:cNvSpPr/>
          <p:nvPr/>
        </p:nvSpPr>
        <p:spPr>
          <a:xfrm>
            <a:off x="365760" y="6537960"/>
            <a:ext cx="8229600" cy="274320"/>
          </a:xfrm>
          <a:prstGeom prst="rect">
            <a:avLst/>
          </a:prstGeom>
          <a:noFill/>
          <a:ln/>
        </p:spPr>
        <p:txBody>
          <a:bodyPr wrap="square" lIns="0" tIns="0" rIns="0" bIns="0" rtlCol="0" anchor="ctr"/>
          <a:lstStyle/>
          <a:p>
            <a:pPr marL="0" indent="0">
              <a:buNone/>
            </a:pPr>
            <a:r>
              <a:rPr lang="en-US" sz="900" i="1" dirty="0">
                <a:solidFill>
                  <a:srgbClr val="8B8B8B"/>
                </a:solidFill>
                <a:latin typeface="Calibri" pitchFamily="34" charset="0"/>
                <a:ea typeface="Calibri" pitchFamily="34" charset="-122"/>
                <a:cs typeface="Calibri" pitchFamily="34" charset="-120"/>
              </a:rPr>
              <a:t>Andy Parrish · Trempealeau County Supervisor, District 2</a:t>
            </a:r>
            <a:endParaRPr lang="en-US" sz="900" dirty="0"/>
          </a:p>
        </p:txBody>
      </p:sp>
      <p:sp>
        <p:nvSpPr>
          <p:cNvPr id="23" name="Text 21"/>
          <p:cNvSpPr/>
          <p:nvPr/>
        </p:nvSpPr>
        <p:spPr>
          <a:xfrm>
            <a:off x="8686800" y="6537960"/>
            <a:ext cx="3108960" cy="274320"/>
          </a:xfrm>
          <a:prstGeom prst="rect">
            <a:avLst/>
          </a:prstGeom>
          <a:noFill/>
          <a:ln/>
        </p:spPr>
        <p:txBody>
          <a:bodyPr wrap="square" lIns="0" tIns="0" rIns="0" bIns="0" rtlCol="0" anchor="ctr"/>
          <a:lstStyle/>
          <a:p>
            <a:pPr marL="0" indent="0" algn="r">
              <a:buNone/>
            </a:pPr>
            <a:r>
              <a:rPr lang="en-US" sz="900" i="1" dirty="0">
                <a:solidFill>
                  <a:srgbClr val="8B8B8B"/>
                </a:solidFill>
                <a:latin typeface="Calibri" pitchFamily="34" charset="0"/>
                <a:ea typeface="Calibri" pitchFamily="34" charset="-122"/>
                <a:cs typeface="Calibri" pitchFamily="34" charset="-120"/>
              </a:rPr>
              <a:t>Source documents on file. Open Records Act compliant.</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Evidence D - Sheriff Letter">
    <p:bg>
      <p:bgPr>
        <a:solidFill>
          <a:srgbClr val="0F1419"/>
        </a:solidFill>
        <a:effectLst/>
      </p:bgPr>
    </p:bg>
    <p:spTree>
      <p:nvGrpSpPr>
        <p:cNvPr id="1" name=""/>
        <p:cNvGrpSpPr/>
        <p:nvPr/>
      </p:nvGrpSpPr>
      <p:grpSpPr>
        <a:xfrm>
          <a:off x="0" y="0"/>
          <a:ext cx="0" cy="0"/>
          <a:chOff x="0" y="0"/>
          <a:chExt cx="0" cy="0"/>
        </a:xfrm>
      </p:grpSpPr>
      <p:sp>
        <p:nvSpPr>
          <p:cNvPr id="2" name="Rect"/>
          <p:cNvSpPr/>
          <p:nvPr/>
        </p:nvSpPr>
        <p:spPr>
          <a:xfrm>
            <a:off x="0" y="0"/>
            <a:ext cx="239572" cy="6858000"/>
          </a:xfrm>
          <a:prstGeom prst="rect">
            <a:avLst/>
          </a:prstGeom>
          <a:solidFill>
            <a:srgbClr val="C8102E"/>
          </a:solidFill>
          <a:ln>
            <a:noFill/>
          </a:ln>
        </p:spPr>
        <p:txBody>
          <a:bodyPr/>
          <a:lstStyle/>
          <a:p>
            <a:endParaRPr lang="en-US"/>
          </a:p>
        </p:txBody>
      </p:sp>
      <p:sp>
        <p:nvSpPr>
          <p:cNvPr id="3" name="Text"/>
          <p:cNvSpPr txBox="1"/>
          <p:nvPr/>
        </p:nvSpPr>
        <p:spPr>
          <a:xfrm>
            <a:off x="365760" y="502920"/>
            <a:ext cx="1005840" cy="292608"/>
          </a:xfrm>
          <a:prstGeom prst="rect">
            <a:avLst/>
          </a:prstGeom>
          <a:noFill/>
        </p:spPr>
        <p:txBody>
          <a:bodyPr wrap="square" lIns="0" tIns="0" rIns="0" bIns="0" rtlCol="0">
            <a:spAutoFit/>
          </a:bodyPr>
          <a:lstStyle/>
          <a:p>
            <a:pPr algn="l"/>
            <a:r>
              <a:rPr lang="en-US" sz="1100" b="1" spc="200" dirty="0">
                <a:solidFill>
                  <a:srgbClr val="F7F4EE"/>
                </a:solidFill>
                <a:latin typeface="Calibri" pitchFamily="34" charset="0"/>
                <a:ea typeface="Calibri" pitchFamily="34" charset="-122"/>
                <a:cs typeface="Calibri" pitchFamily="34" charset="-120"/>
              </a:rPr>
              <a:t>GALESVILLE</a:t>
            </a:r>
          </a:p>
        </p:txBody>
      </p:sp>
      <p:sp>
        <p:nvSpPr>
          <p:cNvPr id="4" name="Text"/>
          <p:cNvSpPr txBox="1"/>
          <p:nvPr/>
        </p:nvSpPr>
        <p:spPr>
          <a:xfrm>
            <a:off x="365760" y="758952"/>
            <a:ext cx="1005840" cy="292608"/>
          </a:xfrm>
          <a:prstGeom prst="rect">
            <a:avLst/>
          </a:prstGeom>
          <a:noFill/>
        </p:spPr>
        <p:txBody>
          <a:bodyPr wrap="square" lIns="0" tIns="0" rIns="0" bIns="0" rtlCol="0">
            <a:spAutoFit/>
          </a:bodyPr>
          <a:lstStyle/>
          <a:p>
            <a:pPr algn="l"/>
            <a:r>
              <a:rPr lang="en-US" sz="1100" b="1" spc="200" dirty="0">
                <a:solidFill>
                  <a:srgbClr val="F7F4EE"/>
                </a:solidFill>
                <a:latin typeface="Calibri" pitchFamily="34" charset="0"/>
                <a:ea typeface="Calibri" pitchFamily="34" charset="-122"/>
                <a:cs typeface="Calibri" pitchFamily="34" charset="-120"/>
              </a:rPr>
              <a:t>EVIDENCE</a:t>
            </a:r>
          </a:p>
        </p:txBody>
      </p:sp>
      <p:sp>
        <p:nvSpPr>
          <p:cNvPr id="5" name="Rect"/>
          <p:cNvSpPr/>
          <p:nvPr/>
        </p:nvSpPr>
        <p:spPr>
          <a:xfrm>
            <a:off x="365760" y="1014984"/>
            <a:ext cx="548640" cy="27432"/>
          </a:xfrm>
          <a:prstGeom prst="rect">
            <a:avLst/>
          </a:prstGeom>
          <a:solidFill>
            <a:srgbClr val="F7F4EE"/>
          </a:solidFill>
          <a:ln>
            <a:noFill/>
          </a:ln>
        </p:spPr>
        <p:txBody>
          <a:bodyPr/>
          <a:lstStyle/>
          <a:p>
            <a:endParaRPr lang="en-US"/>
          </a:p>
        </p:txBody>
      </p:sp>
      <p:sp>
        <p:nvSpPr>
          <p:cNvPr id="6" name="Text"/>
          <p:cNvSpPr txBox="1"/>
          <p:nvPr/>
        </p:nvSpPr>
        <p:spPr>
          <a:xfrm>
            <a:off x="320040" y="1463040"/>
            <a:ext cx="1097280" cy="1280160"/>
          </a:xfrm>
          <a:prstGeom prst="rect">
            <a:avLst/>
          </a:prstGeom>
          <a:noFill/>
        </p:spPr>
        <p:txBody>
          <a:bodyPr wrap="square" lIns="0" tIns="0" rIns="0" bIns="0" rtlCol="0">
            <a:spAutoFit/>
          </a:bodyPr>
          <a:lstStyle/>
          <a:p>
            <a:pPr algn="l"/>
            <a:r>
              <a:rPr lang="en-US" sz="11000" b="1" dirty="0">
                <a:solidFill>
                  <a:srgbClr val="F7F4EE"/>
                </a:solidFill>
                <a:latin typeface="Arial Black" pitchFamily="34" charset="0"/>
                <a:ea typeface="Arial Black" pitchFamily="34" charset="-122"/>
                <a:cs typeface="Arial Black" pitchFamily="34" charset="-120"/>
              </a:rPr>
              <a:t>D</a:t>
            </a:r>
          </a:p>
        </p:txBody>
      </p:sp>
      <p:sp>
        <p:nvSpPr>
          <p:cNvPr id="7" name="Text"/>
          <p:cNvSpPr txBox="1"/>
          <p:nvPr/>
        </p:nvSpPr>
        <p:spPr>
          <a:xfrm>
            <a:off x="1554480" y="777240"/>
            <a:ext cx="10058400" cy="274320"/>
          </a:xfrm>
          <a:prstGeom prst="rect">
            <a:avLst/>
          </a:prstGeom>
          <a:noFill/>
        </p:spPr>
        <p:txBody>
          <a:bodyPr wrap="square" lIns="0" tIns="0" rIns="0" bIns="0" rtlCol="0">
            <a:spAutoFit/>
          </a:bodyPr>
          <a:lstStyle/>
          <a:p>
            <a:pPr algn="l"/>
            <a:r>
              <a:rPr lang="en-US" sz="1300" b="1" spc="800" dirty="0">
                <a:solidFill>
                  <a:srgbClr val="D4A857"/>
                </a:solidFill>
                <a:latin typeface="Calibri" pitchFamily="34" charset="0"/>
                <a:ea typeface="Calibri" pitchFamily="34" charset="-122"/>
                <a:cs typeface="Calibri" pitchFamily="34" charset="-120"/>
              </a:rPr>
              <a:t>THE SHERIFF'S LETTER TO MAYOR THATCHER</a:t>
            </a:r>
          </a:p>
        </p:txBody>
      </p:sp>
      <p:sp>
        <p:nvSpPr>
          <p:cNvPr id="8" name="Text"/>
          <p:cNvSpPr txBox="1"/>
          <p:nvPr/>
        </p:nvSpPr>
        <p:spPr>
          <a:xfrm>
            <a:off x="1554480" y="1143000"/>
            <a:ext cx="10058400" cy="1371600"/>
          </a:xfrm>
          <a:prstGeom prst="rect">
            <a:avLst/>
          </a:prstGeom>
          <a:noFill/>
        </p:spPr>
        <p:txBody>
          <a:bodyPr wrap="square" lIns="0" tIns="0" rIns="0" bIns="0" rtlCol="0">
            <a:spAutoFit/>
          </a:bodyPr>
          <a:lstStyle/>
          <a:p>
            <a:pPr algn="l"/>
            <a:r>
              <a:rPr lang="en-US" sz="2200" b="1" dirty="0">
                <a:solidFill>
                  <a:srgbClr val="F7F4EE"/>
                </a:solidFill>
                <a:latin typeface="Georgia" pitchFamily="34" charset="0"/>
                <a:ea typeface="Georgia" pitchFamily="34" charset="-122"/>
                <a:cs typeface="Georgia" pitchFamily="34" charset="-120"/>
              </a:rPr>
              <a:t>The Sheriff asked the Mayor for written permission — on Flock's behalf.</a:t>
            </a:r>
          </a:p>
        </p:txBody>
      </p:sp>
      <p:pic>
        <p:nvPicPr>
          <p:cNvPr id="9" name="Picture"/>
          <p:cNvPicPr>
            <a:picLocks noChangeAspect="1"/>
          </p:cNvPicPr>
          <p:nvPr/>
        </p:nvPicPr>
        <p:blipFill>
          <a:blip r:embed="rId2"/>
          <a:stretch>
            <a:fillRect/>
          </a:stretch>
        </p:blipFill>
        <p:spPr>
          <a:xfrm>
            <a:off x="1554480" y="2377440"/>
            <a:ext cx="4754880" cy="6159986"/>
          </a:xfrm>
          <a:prstGeom prst="rect">
            <a:avLst/>
          </a:prstGeom>
        </p:spPr>
      </p:pic>
      <p:sp>
        <p:nvSpPr>
          <p:cNvPr id="10" name="Text"/>
          <p:cNvSpPr txBox="1"/>
          <p:nvPr/>
        </p:nvSpPr>
        <p:spPr>
          <a:xfrm>
            <a:off x="6675120" y="2377440"/>
            <a:ext cx="5212080" cy="274320"/>
          </a:xfrm>
          <a:prstGeom prst="rect">
            <a:avLst/>
          </a:prstGeom>
          <a:noFill/>
        </p:spPr>
        <p:txBody>
          <a:bodyPr wrap="square" lIns="0" tIns="0" rIns="0" bIns="0" rtlCol="0">
            <a:spAutoFit/>
          </a:bodyPr>
          <a:lstStyle/>
          <a:p>
            <a:pPr algn="l"/>
            <a:r>
              <a:rPr lang="en-US" sz="1100" b="1" spc="200" dirty="0">
                <a:solidFill>
                  <a:srgbClr val="D4A857"/>
                </a:solidFill>
                <a:latin typeface="Calibri" pitchFamily="34" charset="0"/>
                <a:ea typeface="Calibri" pitchFamily="34" charset="-122"/>
                <a:cs typeface="Calibri" pitchFamily="34" charset="-120"/>
              </a:rPr>
              <a:t>DATED FEBRUARY 3, 2025  ·  ON SHERIFF'S LETTERHEAD</a:t>
            </a:r>
          </a:p>
        </p:txBody>
      </p:sp>
      <p:sp>
        <p:nvSpPr>
          <p:cNvPr id="11" name="Rect"/>
          <p:cNvSpPr/>
          <p:nvPr/>
        </p:nvSpPr>
        <p:spPr>
          <a:xfrm>
            <a:off x="6675120" y="2743200"/>
            <a:ext cx="5212080" cy="27432"/>
          </a:xfrm>
          <a:prstGeom prst="rect">
            <a:avLst/>
          </a:prstGeom>
          <a:solidFill>
            <a:srgbClr val="C8102E"/>
          </a:solidFill>
          <a:ln>
            <a:noFill/>
          </a:ln>
        </p:spPr>
        <p:txBody>
          <a:bodyPr/>
          <a:lstStyle/>
          <a:p>
            <a:endParaRPr lang="en-US"/>
          </a:p>
        </p:txBody>
      </p:sp>
      <p:sp>
        <p:nvSpPr>
          <p:cNvPr id="12" name="Text"/>
          <p:cNvSpPr txBox="1"/>
          <p:nvPr/>
        </p:nvSpPr>
        <p:spPr>
          <a:xfrm>
            <a:off x="6675120" y="2770632"/>
            <a:ext cx="5212080" cy="1828800"/>
          </a:xfrm>
          <a:prstGeom prst="rect">
            <a:avLst/>
          </a:prstGeom>
          <a:noFill/>
        </p:spPr>
        <p:txBody>
          <a:bodyPr wrap="square" lIns="0" tIns="0" rIns="0" bIns="0" rtlCol="0">
            <a:spAutoFit/>
          </a:bodyPr>
          <a:lstStyle/>
          <a:p>
            <a:pPr algn="l"/>
            <a:r>
              <a:rPr lang="en-US" sz="1200" i="1" dirty="0">
                <a:solidFill>
                  <a:srgbClr val="F7F4EE"/>
                </a:solidFill>
                <a:latin typeface="Georgia" pitchFamily="34" charset="0"/>
                <a:ea typeface="Georgia" pitchFamily="34" charset="-122"/>
                <a:cs typeface="Georgia" pitchFamily="34" charset="-120"/>
              </a:rPr>
              <a:t>"In order to put the camera on the pole, Flock Safety needs written permission from the pole owner, the City of Galesville in this case. If you grant such permission, please respond accordingly with a written letter of authorization."</a:t>
            </a:r>
          </a:p>
        </p:txBody>
      </p:sp>
      <p:sp>
        <p:nvSpPr>
          <p:cNvPr id="13" name="Text"/>
          <p:cNvSpPr txBox="1"/>
          <p:nvPr/>
        </p:nvSpPr>
        <p:spPr>
          <a:xfrm>
            <a:off x="6675120" y="4754880"/>
            <a:ext cx="5212080" cy="274320"/>
          </a:xfrm>
          <a:prstGeom prst="rect">
            <a:avLst/>
          </a:prstGeom>
          <a:noFill/>
        </p:spPr>
        <p:txBody>
          <a:bodyPr wrap="square" lIns="0" tIns="0" rIns="0" bIns="0" rtlCol="0">
            <a:spAutoFit/>
          </a:bodyPr>
          <a:lstStyle/>
          <a:p>
            <a:pPr algn="l"/>
            <a:r>
              <a:rPr lang="en-US" sz="1100" b="1" spc="200" dirty="0">
                <a:solidFill>
                  <a:srgbClr val="D4A857"/>
                </a:solidFill>
                <a:latin typeface="Calibri" pitchFamily="34" charset="0"/>
                <a:ea typeface="Calibri" pitchFamily="34" charset="-122"/>
                <a:cs typeface="Calibri" pitchFamily="34" charset="-120"/>
              </a:rPr>
              <a:t>WHY THIS LETTER MATTERS</a:t>
            </a:r>
          </a:p>
        </p:txBody>
      </p:sp>
      <p:sp>
        <p:nvSpPr>
          <p:cNvPr id="14" name="Dot"/>
          <p:cNvSpPr/>
          <p:nvPr/>
        </p:nvSpPr>
        <p:spPr>
          <a:xfrm>
            <a:off x="6693408" y="5129783"/>
            <a:ext cx="73152" cy="73152"/>
          </a:xfrm>
          <a:prstGeom prst="ellipse">
            <a:avLst/>
          </a:prstGeom>
          <a:solidFill>
            <a:srgbClr val="C8102E"/>
          </a:solidFill>
          <a:ln>
            <a:noFill/>
          </a:ln>
        </p:spPr>
        <p:txBody>
          <a:bodyPr/>
          <a:lstStyle/>
          <a:p>
            <a:endParaRPr lang="en-US"/>
          </a:p>
        </p:txBody>
      </p:sp>
      <p:sp>
        <p:nvSpPr>
          <p:cNvPr id="15" name="Text"/>
          <p:cNvSpPr txBox="1"/>
          <p:nvPr/>
        </p:nvSpPr>
        <p:spPr>
          <a:xfrm>
            <a:off x="6903720" y="5074920"/>
            <a:ext cx="4983480" cy="457200"/>
          </a:xfrm>
          <a:prstGeom prst="rect">
            <a:avLst/>
          </a:prstGeom>
          <a:noFill/>
        </p:spPr>
        <p:txBody>
          <a:bodyPr wrap="square" lIns="0" tIns="0" rIns="0" bIns="0" rtlCol="0">
            <a:spAutoFit/>
          </a:bodyPr>
          <a:lstStyle/>
          <a:p>
            <a:pPr algn="l"/>
            <a:r>
              <a:rPr lang="en-US" sz="1000" dirty="0">
                <a:solidFill>
                  <a:srgbClr val="F7F4EE"/>
                </a:solidFill>
                <a:latin typeface="Calibri" pitchFamily="34" charset="0"/>
                <a:ea typeface="Calibri" pitchFamily="34" charset="-122"/>
                <a:cs typeface="Calibri" pitchFamily="34" charset="-120"/>
              </a:rPr>
              <a:t>The Sheriff says FLOCK SAFETY — a private company — needs the permission. Not the County. The Sheriff is acting as Flock's agent.</a:t>
            </a:r>
          </a:p>
        </p:txBody>
      </p:sp>
      <p:sp>
        <p:nvSpPr>
          <p:cNvPr id="16" name="Dot"/>
          <p:cNvSpPr/>
          <p:nvPr/>
        </p:nvSpPr>
        <p:spPr>
          <a:xfrm>
            <a:off x="6693408" y="5586983"/>
            <a:ext cx="73152" cy="73152"/>
          </a:xfrm>
          <a:prstGeom prst="ellipse">
            <a:avLst/>
          </a:prstGeom>
          <a:solidFill>
            <a:srgbClr val="C8102E"/>
          </a:solidFill>
          <a:ln>
            <a:noFill/>
          </a:ln>
        </p:spPr>
        <p:txBody>
          <a:bodyPr/>
          <a:lstStyle/>
          <a:p>
            <a:endParaRPr lang="en-US"/>
          </a:p>
        </p:txBody>
      </p:sp>
      <p:sp>
        <p:nvSpPr>
          <p:cNvPr id="17" name="Text"/>
          <p:cNvSpPr txBox="1"/>
          <p:nvPr/>
        </p:nvSpPr>
        <p:spPr>
          <a:xfrm>
            <a:off x="6903720" y="5532120"/>
            <a:ext cx="4983480" cy="457200"/>
          </a:xfrm>
          <a:prstGeom prst="rect">
            <a:avLst/>
          </a:prstGeom>
          <a:noFill/>
        </p:spPr>
        <p:txBody>
          <a:bodyPr wrap="square" lIns="0" tIns="0" rIns="0" bIns="0" rtlCol="0">
            <a:spAutoFit/>
          </a:bodyPr>
          <a:lstStyle/>
          <a:p>
            <a:pPr algn="l"/>
            <a:r>
              <a:rPr lang="en-US" sz="1000" dirty="0">
                <a:solidFill>
                  <a:srgbClr val="F7F4EE"/>
                </a:solidFill>
                <a:latin typeface="Calibri" pitchFamily="34" charset="0"/>
                <a:ea typeface="Calibri" pitchFamily="34" charset="-122"/>
                <a:cs typeface="Calibri" pitchFamily="34" charset="-120"/>
              </a:rPr>
              <a:t>Granting a private vendor occupancy of public property requires a Common Council vote, not a one-paragraph email from the Mayor.</a:t>
            </a:r>
          </a:p>
        </p:txBody>
      </p:sp>
      <p:sp>
        <p:nvSpPr>
          <p:cNvPr id="18" name="Dot"/>
          <p:cNvSpPr/>
          <p:nvPr/>
        </p:nvSpPr>
        <p:spPr>
          <a:xfrm>
            <a:off x="6693408" y="6044183"/>
            <a:ext cx="73152" cy="73152"/>
          </a:xfrm>
          <a:prstGeom prst="ellipse">
            <a:avLst/>
          </a:prstGeom>
          <a:solidFill>
            <a:srgbClr val="C8102E"/>
          </a:solidFill>
          <a:ln>
            <a:noFill/>
          </a:ln>
        </p:spPr>
        <p:txBody>
          <a:bodyPr/>
          <a:lstStyle/>
          <a:p>
            <a:endParaRPr lang="en-US"/>
          </a:p>
        </p:txBody>
      </p:sp>
      <p:sp>
        <p:nvSpPr>
          <p:cNvPr id="19" name="Text"/>
          <p:cNvSpPr txBox="1"/>
          <p:nvPr/>
        </p:nvSpPr>
        <p:spPr>
          <a:xfrm>
            <a:off x="6903720" y="5989320"/>
            <a:ext cx="4983480" cy="457200"/>
          </a:xfrm>
          <a:prstGeom prst="rect">
            <a:avLst/>
          </a:prstGeom>
          <a:noFill/>
        </p:spPr>
        <p:txBody>
          <a:bodyPr wrap="square" lIns="0" tIns="0" rIns="0" bIns="0" rtlCol="0">
            <a:spAutoFit/>
          </a:bodyPr>
          <a:lstStyle/>
          <a:p>
            <a:pPr algn="l"/>
            <a:r>
              <a:rPr lang="en-US" sz="1000" dirty="0">
                <a:solidFill>
                  <a:srgbClr val="F7F4EE"/>
                </a:solidFill>
                <a:latin typeface="Calibri" pitchFamily="34" charset="0"/>
                <a:ea typeface="Calibri" pitchFamily="34" charset="-122"/>
                <a:cs typeface="Calibri" pitchFamily="34" charset="-120"/>
              </a:rPr>
              <a:t>This letter was sent nearly 3 months AFTER the Sheriff already signed the contract on Nov 15, 2024.</a:t>
            </a:r>
          </a:p>
        </p:txBody>
      </p:sp>
      <p:sp>
        <p:nvSpPr>
          <p:cNvPr id="20" name="Text"/>
          <p:cNvSpPr txBox="1"/>
          <p:nvPr/>
        </p:nvSpPr>
        <p:spPr>
          <a:xfrm>
            <a:off x="457200" y="6565392"/>
            <a:ext cx="6400800" cy="228600"/>
          </a:xfrm>
          <a:prstGeom prst="rect">
            <a:avLst/>
          </a:prstGeom>
          <a:noFill/>
        </p:spPr>
        <p:txBody>
          <a:bodyPr wrap="square" lIns="0" tIns="0" rIns="0" bIns="0" rtlCol="0">
            <a:spAutoFit/>
          </a:bodyPr>
          <a:lstStyle/>
          <a:p>
            <a:pPr algn="l"/>
            <a:r>
              <a:rPr lang="en-US" sz="900" i="1" dirty="0">
                <a:solidFill>
                  <a:srgbClr val="C9C7C2"/>
                </a:solidFill>
                <a:latin typeface="Calibri" pitchFamily="34" charset="0"/>
                <a:ea typeface="Calibri" pitchFamily="34" charset="-122"/>
                <a:cs typeface="Calibri" pitchFamily="34" charset="-120"/>
              </a:rPr>
              <a:t>Andy Parrish · Trempealeau County Supervisor, District 2</a:t>
            </a:r>
          </a:p>
        </p:txBody>
      </p:sp>
      <p:sp>
        <p:nvSpPr>
          <p:cNvPr id="21" name="Text"/>
          <p:cNvSpPr txBox="1"/>
          <p:nvPr/>
        </p:nvSpPr>
        <p:spPr>
          <a:xfrm>
            <a:off x="7132320" y="6565392"/>
            <a:ext cx="4572000" cy="228600"/>
          </a:xfrm>
          <a:prstGeom prst="rect">
            <a:avLst/>
          </a:prstGeom>
          <a:noFill/>
        </p:spPr>
        <p:txBody>
          <a:bodyPr wrap="square" lIns="0" tIns="0" rIns="0" bIns="0" rtlCol="0">
            <a:spAutoFit/>
          </a:bodyPr>
          <a:lstStyle/>
          <a:p>
            <a:pPr algn="r"/>
            <a:r>
              <a:rPr lang="en-US" sz="900" i="1" dirty="0">
                <a:solidFill>
                  <a:srgbClr val="8B8B8B"/>
                </a:solidFill>
                <a:latin typeface="Calibri" pitchFamily="34" charset="0"/>
                <a:ea typeface="Calibri" pitchFamily="34" charset="-122"/>
                <a:cs typeface="Calibri" pitchFamily="34" charset="-120"/>
              </a:rPr>
              <a:t>Source documents on file. Open Records Act compliant.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8">
    <p:bg>
      <p:bgPr>
        <a:solidFill>
          <a:srgbClr val="F7F4EE"/>
        </a:solidFill>
        <a:effectLst/>
      </p:bgPr>
    </p:bg>
    <p:spTree>
      <p:nvGrpSpPr>
        <p:cNvPr id="1" name=""/>
        <p:cNvGrpSpPr/>
        <p:nvPr/>
      </p:nvGrpSpPr>
      <p:grpSpPr>
        <a:xfrm>
          <a:off x="0" y="0"/>
          <a:ext cx="0" cy="0"/>
          <a:chOff x="0" y="0"/>
          <a:chExt cx="0" cy="0"/>
        </a:xfrm>
      </p:grpSpPr>
      <p:sp>
        <p:nvSpPr>
          <p:cNvPr id="2" name="Shape 0"/>
          <p:cNvSpPr/>
          <p:nvPr/>
        </p:nvSpPr>
        <p:spPr>
          <a:xfrm>
            <a:off x="0" y="0"/>
            <a:ext cx="1280160" cy="6858000"/>
          </a:xfrm>
          <a:prstGeom prst="rect">
            <a:avLst/>
          </a:prstGeom>
          <a:solidFill>
            <a:srgbClr val="C8102E"/>
          </a:solidFill>
          <a:ln/>
        </p:spPr>
      </p:sp>
      <p:sp>
        <p:nvSpPr>
          <p:cNvPr id="3" name="Text 1"/>
          <p:cNvSpPr/>
          <p:nvPr/>
        </p:nvSpPr>
        <p:spPr>
          <a:xfrm>
            <a:off x="45720" y="548640"/>
            <a:ext cx="1188720" cy="274320"/>
          </a:xfrm>
          <a:prstGeom prst="rect">
            <a:avLst/>
          </a:prstGeom>
          <a:noFill/>
          <a:ln/>
        </p:spPr>
        <p:txBody>
          <a:bodyPr wrap="square" lIns="0" tIns="0" rIns="0" bIns="0" rtlCol="0" anchor="ctr"/>
          <a:lstStyle/>
          <a:p>
            <a:pPr marL="0" indent="0" algn="ctr">
              <a:buNone/>
            </a:pPr>
            <a:r>
              <a:rPr lang="en-US" sz="1100" b="1" kern="0" spc="400" dirty="0">
                <a:solidFill>
                  <a:srgbClr val="F7F4EE"/>
                </a:solidFill>
                <a:latin typeface="Calibri" pitchFamily="34" charset="0"/>
                <a:ea typeface="Calibri" pitchFamily="34" charset="-122"/>
                <a:cs typeface="Calibri" pitchFamily="34" charset="-120"/>
              </a:rPr>
              <a:t>COUNTY &amp; CITY</a:t>
            </a:r>
            <a:endParaRPr lang="en-US" sz="1100" dirty="0"/>
          </a:p>
        </p:txBody>
      </p:sp>
      <p:sp>
        <p:nvSpPr>
          <p:cNvPr id="4" name="Shape 2"/>
          <p:cNvSpPr/>
          <p:nvPr/>
        </p:nvSpPr>
        <p:spPr>
          <a:xfrm>
            <a:off x="457200" y="868680"/>
            <a:ext cx="365760" cy="22860"/>
          </a:xfrm>
          <a:prstGeom prst="rect">
            <a:avLst/>
          </a:prstGeom>
          <a:solidFill>
            <a:srgbClr val="F7F4EE"/>
          </a:solidFill>
          <a:ln/>
        </p:spPr>
      </p:sp>
      <p:sp>
        <p:nvSpPr>
          <p:cNvPr id="5" name="Text 3"/>
          <p:cNvSpPr/>
          <p:nvPr/>
        </p:nvSpPr>
        <p:spPr>
          <a:xfrm>
            <a:off x="45720" y="1005840"/>
            <a:ext cx="1188720" cy="1463040"/>
          </a:xfrm>
          <a:prstGeom prst="rect">
            <a:avLst/>
          </a:prstGeom>
          <a:noFill/>
          <a:ln/>
        </p:spPr>
        <p:txBody>
          <a:bodyPr wrap="square" lIns="0" tIns="0" rIns="0" bIns="0" rtlCol="0" anchor="ctr"/>
          <a:lstStyle/>
          <a:p>
            <a:pPr marL="0" indent="0" algn="ctr">
              <a:buNone/>
            </a:pPr>
            <a:r>
              <a:rPr lang="en-US" sz="11000" b="1" dirty="0">
                <a:solidFill>
                  <a:srgbClr val="F7F4EE"/>
                </a:solidFill>
                <a:latin typeface="Arial Black" pitchFamily="34" charset="0"/>
                <a:ea typeface="Arial Black" pitchFamily="34" charset="-122"/>
                <a:cs typeface="Arial Black" pitchFamily="34" charset="-120"/>
              </a:rPr>
              <a:t>3</a:t>
            </a:r>
            <a:endParaRPr lang="en-US" sz="11000" dirty="0"/>
          </a:p>
        </p:txBody>
      </p:sp>
      <p:sp>
        <p:nvSpPr>
          <p:cNvPr id="6" name="Text 4"/>
          <p:cNvSpPr/>
          <p:nvPr/>
        </p:nvSpPr>
        <p:spPr>
          <a:xfrm>
            <a:off x="45720" y="6263640"/>
            <a:ext cx="1188720" cy="274320"/>
          </a:xfrm>
          <a:prstGeom prst="rect">
            <a:avLst/>
          </a:prstGeom>
          <a:noFill/>
          <a:ln/>
        </p:spPr>
        <p:txBody>
          <a:bodyPr wrap="square" lIns="0" tIns="0" rIns="0" bIns="0" rtlCol="0" anchor="ctr"/>
          <a:lstStyle/>
          <a:p>
            <a:pPr marL="0" indent="0" algn="ctr">
              <a:buNone/>
            </a:pPr>
            <a:r>
              <a:rPr lang="en-US" sz="900" i="1" kern="0" spc="300" dirty="0">
                <a:solidFill>
                  <a:srgbClr val="F7F4EE"/>
                </a:solidFill>
                <a:latin typeface="Calibri" pitchFamily="34" charset="0"/>
                <a:ea typeface="Calibri" pitchFamily="34" charset="-122"/>
                <a:cs typeface="Calibri" pitchFamily="34" charset="-120"/>
              </a:rPr>
              <a:t>3 OF 3</a:t>
            </a:r>
            <a:endParaRPr lang="en-US" sz="900" dirty="0"/>
          </a:p>
        </p:txBody>
      </p:sp>
      <p:sp>
        <p:nvSpPr>
          <p:cNvPr id="7" name="Text 5"/>
          <p:cNvSpPr/>
          <p:nvPr/>
        </p:nvSpPr>
        <p:spPr>
          <a:xfrm>
            <a:off x="1554480" y="457200"/>
            <a:ext cx="10332720" cy="365760"/>
          </a:xfrm>
          <a:prstGeom prst="rect">
            <a:avLst/>
          </a:prstGeom>
          <a:noFill/>
          <a:ln/>
        </p:spPr>
        <p:txBody>
          <a:bodyPr wrap="square" lIns="0" tIns="0" rIns="0" bIns="0" rtlCol="0" anchor="ctr"/>
          <a:lstStyle/>
          <a:p>
            <a:pPr marL="0" indent="0">
              <a:buNone/>
            </a:pPr>
            <a:r>
              <a:rPr lang="en-US" sz="1200" b="1" kern="0" spc="600" dirty="0">
                <a:solidFill>
                  <a:srgbClr val="C8102E"/>
                </a:solidFill>
                <a:latin typeface="Calibri" pitchFamily="34" charset="0"/>
                <a:ea typeface="Calibri" pitchFamily="34" charset="-122"/>
                <a:cs typeface="Calibri" pitchFamily="34" charset="-120"/>
              </a:rPr>
              <a:t>THE CAMERAS KEEP RUNNING — AFTER A WRITTEN LEGAL COMPLAINT</a:t>
            </a:r>
            <a:endParaRPr lang="en-US" sz="1200" dirty="0"/>
          </a:p>
        </p:txBody>
      </p:sp>
      <p:sp>
        <p:nvSpPr>
          <p:cNvPr id="8" name="Text 6"/>
          <p:cNvSpPr/>
          <p:nvPr/>
        </p:nvSpPr>
        <p:spPr>
          <a:xfrm>
            <a:off x="1554480" y="868680"/>
            <a:ext cx="10332720" cy="960120"/>
          </a:xfrm>
          <a:prstGeom prst="rect">
            <a:avLst/>
          </a:prstGeom>
          <a:noFill/>
          <a:ln/>
        </p:spPr>
        <p:txBody>
          <a:bodyPr wrap="square" lIns="0" tIns="0" rIns="0" bIns="0" rtlCol="0" anchor="ctr"/>
          <a:lstStyle/>
          <a:p>
            <a:pPr marL="0" indent="0">
              <a:buNone/>
            </a:pPr>
            <a:r>
              <a:rPr lang="en-US" sz="2200" b="1" dirty="0">
                <a:solidFill>
                  <a:srgbClr val="0F1419"/>
                </a:solidFill>
                <a:latin typeface="Georgia" pitchFamily="34" charset="0"/>
                <a:ea typeface="Georgia" pitchFamily="34" charset="-122"/>
                <a:cs typeface="Georgia" pitchFamily="34" charset="-120"/>
              </a:rPr>
              <a:t>The County and the City were both told, in writing, that the cameras were installed without proper approval. The cameras are still on.</a:t>
            </a:r>
            <a:endParaRPr lang="en-US" sz="2200" dirty="0"/>
          </a:p>
        </p:txBody>
      </p:sp>
      <p:sp>
        <p:nvSpPr>
          <p:cNvPr id="9" name="Shape 7"/>
          <p:cNvSpPr/>
          <p:nvPr/>
        </p:nvSpPr>
        <p:spPr>
          <a:xfrm>
            <a:off x="1554480" y="1965960"/>
            <a:ext cx="10332720" cy="1508760"/>
          </a:xfrm>
          <a:prstGeom prst="rect">
            <a:avLst/>
          </a:prstGeom>
          <a:solidFill>
            <a:srgbClr val="FFFFFF"/>
          </a:solidFill>
          <a:ln w="6350">
            <a:solidFill>
              <a:srgbClr val="C9C7C2"/>
            </a:solidFill>
            <a:prstDash val="solid"/>
          </a:ln>
        </p:spPr>
      </p:sp>
      <p:sp>
        <p:nvSpPr>
          <p:cNvPr id="10" name="Shape 8"/>
          <p:cNvSpPr/>
          <p:nvPr/>
        </p:nvSpPr>
        <p:spPr>
          <a:xfrm>
            <a:off x="1554480" y="1965960"/>
            <a:ext cx="91440" cy="1508760"/>
          </a:xfrm>
          <a:prstGeom prst="rect">
            <a:avLst/>
          </a:prstGeom>
          <a:solidFill>
            <a:srgbClr val="C8102E"/>
          </a:solidFill>
          <a:ln/>
        </p:spPr>
      </p:sp>
      <p:sp>
        <p:nvSpPr>
          <p:cNvPr id="11" name="Text 9"/>
          <p:cNvSpPr/>
          <p:nvPr/>
        </p:nvSpPr>
        <p:spPr>
          <a:xfrm>
            <a:off x="1783080" y="2057400"/>
            <a:ext cx="9875520" cy="274320"/>
          </a:xfrm>
          <a:prstGeom prst="rect">
            <a:avLst/>
          </a:prstGeom>
          <a:noFill/>
          <a:ln/>
        </p:spPr>
        <p:txBody>
          <a:bodyPr wrap="square" lIns="0" tIns="0" rIns="0" bIns="0" rtlCol="0" anchor="ctr"/>
          <a:lstStyle/>
          <a:p>
            <a:pPr marL="0" indent="0">
              <a:buNone/>
            </a:pPr>
            <a:r>
              <a:rPr lang="en-US" sz="1000" b="1" kern="0" spc="400" dirty="0">
                <a:solidFill>
                  <a:srgbClr val="C8102E"/>
                </a:solidFill>
                <a:latin typeface="Calibri" pitchFamily="34" charset="0"/>
                <a:ea typeface="Calibri" pitchFamily="34" charset="-122"/>
                <a:cs typeface="Calibri" pitchFamily="34" charset="-120"/>
              </a:rPr>
              <a:t>WHY THIS MATTERS  ·  Wisconsin Constitution, Article I, Section 11</a:t>
            </a:r>
            <a:endParaRPr lang="en-US" sz="1000" dirty="0"/>
          </a:p>
        </p:txBody>
      </p:sp>
      <p:sp>
        <p:nvSpPr>
          <p:cNvPr id="12" name="Text 10"/>
          <p:cNvSpPr/>
          <p:nvPr/>
        </p:nvSpPr>
        <p:spPr>
          <a:xfrm>
            <a:off x="1783080" y="2377440"/>
            <a:ext cx="9875520" cy="777240"/>
          </a:xfrm>
          <a:prstGeom prst="rect">
            <a:avLst/>
          </a:prstGeom>
          <a:noFill/>
          <a:ln/>
        </p:spPr>
        <p:txBody>
          <a:bodyPr wrap="square" lIns="0" tIns="0" rIns="0" bIns="0" rtlCol="0" anchor="ctr"/>
          <a:lstStyle/>
          <a:p>
            <a:pPr marL="0" indent="0">
              <a:buNone/>
            </a:pPr>
            <a:r>
              <a:rPr lang="en-US" sz="1400" i="1" dirty="0">
                <a:solidFill>
                  <a:srgbClr val="0F1419"/>
                </a:solidFill>
                <a:latin typeface="Georgia" pitchFamily="34" charset="0"/>
                <a:ea typeface="Georgia" pitchFamily="34" charset="-122"/>
                <a:cs typeface="Georgia" pitchFamily="34" charset="-120"/>
              </a:rPr>
              <a:t>"The right of the people to be secure in their persons, houses, papers, and effects against unreasonable searches and seizures shall not be violated."</a:t>
            </a:r>
            <a:endParaRPr lang="en-US" sz="1400" dirty="0"/>
          </a:p>
        </p:txBody>
      </p:sp>
      <p:sp>
        <p:nvSpPr>
          <p:cNvPr id="13" name="Text 11"/>
          <p:cNvSpPr/>
          <p:nvPr/>
        </p:nvSpPr>
        <p:spPr>
          <a:xfrm>
            <a:off x="1783080" y="3154680"/>
            <a:ext cx="9875520" cy="320040"/>
          </a:xfrm>
          <a:prstGeom prst="rect">
            <a:avLst/>
          </a:prstGeom>
          <a:noFill/>
          <a:ln/>
        </p:spPr>
        <p:txBody>
          <a:bodyPr wrap="square" lIns="0" tIns="0" rIns="0" bIns="0" rtlCol="0" anchor="ctr"/>
          <a:lstStyle/>
          <a:p>
            <a:pPr marL="0" indent="0">
              <a:buNone/>
            </a:pPr>
            <a:r>
              <a:rPr lang="en-US" sz="1100" i="1" dirty="0">
                <a:solidFill>
                  <a:srgbClr val="555555"/>
                </a:solidFill>
                <a:latin typeface="Calibri" pitchFamily="34" charset="0"/>
                <a:ea typeface="Calibri" pitchFamily="34" charset="-122"/>
                <a:cs typeface="Calibri" pitchFamily="34" charset="-120"/>
              </a:rPr>
              <a:t>A surveillance system that was never legally approved is not a legal search. Every license plate it scans raises that question.</a:t>
            </a:r>
            <a:endParaRPr lang="en-US" sz="1100" dirty="0"/>
          </a:p>
        </p:txBody>
      </p:sp>
      <p:sp>
        <p:nvSpPr>
          <p:cNvPr id="14" name="Text 12"/>
          <p:cNvSpPr/>
          <p:nvPr/>
        </p:nvSpPr>
        <p:spPr>
          <a:xfrm>
            <a:off x="1554480" y="3657600"/>
            <a:ext cx="10332720" cy="274320"/>
          </a:xfrm>
          <a:prstGeom prst="rect">
            <a:avLst/>
          </a:prstGeom>
          <a:noFill/>
          <a:ln/>
        </p:spPr>
        <p:txBody>
          <a:bodyPr wrap="square" lIns="0" tIns="0" rIns="0" bIns="0" rtlCol="0" anchor="ctr"/>
          <a:lstStyle/>
          <a:p>
            <a:pPr marL="0" indent="0">
              <a:buNone/>
            </a:pPr>
            <a:r>
              <a:rPr lang="en-US" sz="1100" b="1" kern="0" spc="400" dirty="0">
                <a:solidFill>
                  <a:srgbClr val="C8102E"/>
                </a:solidFill>
                <a:latin typeface="Calibri" pitchFamily="34" charset="0"/>
                <a:ea typeface="Calibri" pitchFamily="34" charset="-122"/>
                <a:cs typeface="Calibri" pitchFamily="34" charset="-120"/>
              </a:rPr>
              <a:t>WHO WAS TOLD, AND WHEN</a:t>
            </a:r>
            <a:endParaRPr lang="en-US" sz="1100" dirty="0"/>
          </a:p>
        </p:txBody>
      </p:sp>
      <p:sp>
        <p:nvSpPr>
          <p:cNvPr id="15" name="Shape 13"/>
          <p:cNvSpPr/>
          <p:nvPr/>
        </p:nvSpPr>
        <p:spPr>
          <a:xfrm>
            <a:off x="1691640" y="4041648"/>
            <a:ext cx="146304" cy="146304"/>
          </a:xfrm>
          <a:prstGeom prst="ellipse">
            <a:avLst/>
          </a:prstGeom>
          <a:solidFill>
            <a:srgbClr val="C8102E"/>
          </a:solidFill>
          <a:ln/>
        </p:spPr>
      </p:sp>
      <p:sp>
        <p:nvSpPr>
          <p:cNvPr id="16" name="Text 14"/>
          <p:cNvSpPr/>
          <p:nvPr/>
        </p:nvSpPr>
        <p:spPr>
          <a:xfrm>
            <a:off x="1965960" y="3977640"/>
            <a:ext cx="9875520" cy="411480"/>
          </a:xfrm>
          <a:prstGeom prst="rect">
            <a:avLst/>
          </a:prstGeom>
          <a:noFill/>
          <a:ln/>
        </p:spPr>
        <p:txBody>
          <a:bodyPr wrap="square" lIns="0" tIns="0" rIns="0" bIns="0" rtlCol="0" anchor="ctr"/>
          <a:lstStyle/>
          <a:p>
            <a:pPr marL="0" indent="0">
              <a:buNone/>
            </a:pPr>
            <a:r>
              <a:rPr lang="en-US" sz="1200" dirty="0">
                <a:solidFill>
                  <a:srgbClr val="0F1419"/>
                </a:solidFill>
                <a:latin typeface="Calibri" pitchFamily="34" charset="0"/>
                <a:ea typeface="Calibri" pitchFamily="34" charset="-122"/>
                <a:cs typeface="Calibri" pitchFamily="34" charset="-120"/>
              </a:rPr>
              <a:t>Feb 2, 2026 — District Attorney John Sacia was notified in writing.</a:t>
            </a:r>
            <a:endParaRPr lang="en-US" sz="1200" dirty="0"/>
          </a:p>
        </p:txBody>
      </p:sp>
      <p:sp>
        <p:nvSpPr>
          <p:cNvPr id="17" name="Shape 15"/>
          <p:cNvSpPr/>
          <p:nvPr/>
        </p:nvSpPr>
        <p:spPr>
          <a:xfrm>
            <a:off x="1691640" y="4498848"/>
            <a:ext cx="146304" cy="146304"/>
          </a:xfrm>
          <a:prstGeom prst="ellipse">
            <a:avLst/>
          </a:prstGeom>
          <a:solidFill>
            <a:srgbClr val="C8102E"/>
          </a:solidFill>
          <a:ln/>
        </p:spPr>
      </p:sp>
      <p:sp>
        <p:nvSpPr>
          <p:cNvPr id="18" name="Text 16"/>
          <p:cNvSpPr/>
          <p:nvPr/>
        </p:nvSpPr>
        <p:spPr>
          <a:xfrm>
            <a:off x="1965960" y="4434840"/>
            <a:ext cx="9875520" cy="411480"/>
          </a:xfrm>
          <a:prstGeom prst="rect">
            <a:avLst/>
          </a:prstGeom>
          <a:noFill/>
          <a:ln/>
        </p:spPr>
        <p:txBody>
          <a:bodyPr wrap="square" lIns="0" tIns="0" rIns="0" bIns="0" rtlCol="0" anchor="ctr"/>
          <a:lstStyle/>
          <a:p>
            <a:pPr marL="0" indent="0">
              <a:buNone/>
            </a:pPr>
            <a:r>
              <a:rPr lang="en-US" sz="1200" dirty="0">
                <a:solidFill>
                  <a:srgbClr val="0F1419"/>
                </a:solidFill>
                <a:latin typeface="Calibri" pitchFamily="34" charset="0"/>
                <a:ea typeface="Calibri" pitchFamily="34" charset="-122"/>
                <a:cs typeface="Calibri" pitchFamily="34" charset="-120"/>
              </a:rPr>
              <a:t>Feb 13, 2026 — A formal complaint with 8 supporting documents was filed with the DA.</a:t>
            </a:r>
            <a:endParaRPr lang="en-US" sz="1200" dirty="0"/>
          </a:p>
        </p:txBody>
      </p:sp>
      <p:sp>
        <p:nvSpPr>
          <p:cNvPr id="19" name="Shape 17"/>
          <p:cNvSpPr/>
          <p:nvPr/>
        </p:nvSpPr>
        <p:spPr>
          <a:xfrm>
            <a:off x="1691640" y="4956048"/>
            <a:ext cx="146304" cy="146304"/>
          </a:xfrm>
          <a:prstGeom prst="ellipse">
            <a:avLst/>
          </a:prstGeom>
          <a:solidFill>
            <a:srgbClr val="C8102E"/>
          </a:solidFill>
          <a:ln/>
        </p:spPr>
      </p:sp>
      <p:sp>
        <p:nvSpPr>
          <p:cNvPr id="20" name="Text 18"/>
          <p:cNvSpPr/>
          <p:nvPr/>
        </p:nvSpPr>
        <p:spPr>
          <a:xfrm>
            <a:off x="1965960" y="4892040"/>
            <a:ext cx="9875520" cy="411480"/>
          </a:xfrm>
          <a:prstGeom prst="rect">
            <a:avLst/>
          </a:prstGeom>
          <a:noFill/>
          <a:ln/>
        </p:spPr>
        <p:txBody>
          <a:bodyPr wrap="square" lIns="0" tIns="0" rIns="0" bIns="0" rtlCol="0" anchor="ctr"/>
          <a:lstStyle/>
          <a:p>
            <a:pPr marL="0" indent="0">
              <a:buNone/>
            </a:pPr>
            <a:r>
              <a:rPr lang="en-US" sz="1200" dirty="0">
                <a:solidFill>
                  <a:srgbClr val="0F1419"/>
                </a:solidFill>
                <a:latin typeface="Calibri" pitchFamily="34" charset="0"/>
                <a:ea typeface="Calibri" pitchFamily="34" charset="-122"/>
                <a:cs typeface="Calibri" pitchFamily="34" charset="-120"/>
              </a:rPr>
              <a:t>Feb 17, 2026 — The County's own lawyer confirmed in writing: there are zero signed agreements for all 173 outside agencies.</a:t>
            </a:r>
            <a:endParaRPr lang="en-US" sz="1200" dirty="0"/>
          </a:p>
        </p:txBody>
      </p:sp>
      <p:sp>
        <p:nvSpPr>
          <p:cNvPr id="21" name="Shape 19"/>
          <p:cNvSpPr/>
          <p:nvPr/>
        </p:nvSpPr>
        <p:spPr>
          <a:xfrm>
            <a:off x="1691640" y="5413248"/>
            <a:ext cx="146304" cy="146304"/>
          </a:xfrm>
          <a:prstGeom prst="ellipse">
            <a:avLst/>
          </a:prstGeom>
          <a:solidFill>
            <a:srgbClr val="C8102E"/>
          </a:solidFill>
          <a:ln/>
        </p:spPr>
      </p:sp>
      <p:sp>
        <p:nvSpPr>
          <p:cNvPr id="22" name="Text 20"/>
          <p:cNvSpPr/>
          <p:nvPr/>
        </p:nvSpPr>
        <p:spPr>
          <a:xfrm>
            <a:off x="1965960" y="5349240"/>
            <a:ext cx="9875520" cy="411480"/>
          </a:xfrm>
          <a:prstGeom prst="rect">
            <a:avLst/>
          </a:prstGeom>
          <a:noFill/>
          <a:ln/>
        </p:spPr>
        <p:txBody>
          <a:bodyPr wrap="square" lIns="0" tIns="0" rIns="0" bIns="0" rtlCol="0" anchor="ctr"/>
          <a:lstStyle/>
          <a:p>
            <a:pPr marL="0" indent="0">
              <a:buNone/>
            </a:pPr>
            <a:r>
              <a:rPr lang="en-US" sz="1200" dirty="0">
                <a:solidFill>
                  <a:srgbClr val="0F1419"/>
                </a:solidFill>
                <a:latin typeface="Calibri" pitchFamily="34" charset="0"/>
                <a:ea typeface="Calibri" pitchFamily="34" charset="-122"/>
                <a:cs typeface="Calibri" pitchFamily="34" charset="-120"/>
              </a:rPr>
              <a:t>Mar 9, 2026 — A formal Notice of Claim was delivered to the City of Galesville — the first step required by state law before suing a city.</a:t>
            </a:r>
            <a:endParaRPr lang="en-US" sz="1200" dirty="0"/>
          </a:p>
        </p:txBody>
      </p:sp>
      <p:sp>
        <p:nvSpPr>
          <p:cNvPr id="23" name="Shape 21"/>
          <p:cNvSpPr/>
          <p:nvPr/>
        </p:nvSpPr>
        <p:spPr>
          <a:xfrm>
            <a:off x="1691640" y="5870448"/>
            <a:ext cx="146304" cy="146304"/>
          </a:xfrm>
          <a:prstGeom prst="ellipse">
            <a:avLst/>
          </a:prstGeom>
          <a:solidFill>
            <a:srgbClr val="C8102E"/>
          </a:solidFill>
          <a:ln/>
        </p:spPr>
      </p:sp>
      <p:sp>
        <p:nvSpPr>
          <p:cNvPr id="24" name="Text 22"/>
          <p:cNvSpPr/>
          <p:nvPr/>
        </p:nvSpPr>
        <p:spPr>
          <a:xfrm>
            <a:off x="1965960" y="5806440"/>
            <a:ext cx="9875520" cy="411480"/>
          </a:xfrm>
          <a:prstGeom prst="rect">
            <a:avLst/>
          </a:prstGeom>
          <a:noFill/>
          <a:ln/>
        </p:spPr>
        <p:txBody>
          <a:bodyPr wrap="square" lIns="0" tIns="0" rIns="0" bIns="0" rtlCol="0" anchor="ctr"/>
          <a:lstStyle/>
          <a:p>
            <a:pPr marL="0" indent="0">
              <a:buNone/>
            </a:pPr>
            <a:r>
              <a:rPr lang="en-US" sz="1200" dirty="0">
                <a:solidFill>
                  <a:srgbClr val="0F1419"/>
                </a:solidFill>
                <a:latin typeface="Calibri" pitchFamily="34" charset="0"/>
                <a:ea typeface="Calibri" pitchFamily="34" charset="-122"/>
                <a:cs typeface="Calibri" pitchFamily="34" charset="-120"/>
              </a:rPr>
              <a:t>May 4, 2026 — Galesville officially rejected the claim. The cameras are still running today.</a:t>
            </a:r>
            <a:endParaRPr lang="en-US" sz="1200" dirty="0"/>
          </a:p>
        </p:txBody>
      </p:sp>
      <p:sp>
        <p:nvSpPr>
          <p:cNvPr id="25" name="Text 23"/>
          <p:cNvSpPr/>
          <p:nvPr/>
        </p:nvSpPr>
        <p:spPr>
          <a:xfrm>
            <a:off x="365760" y="6537960"/>
            <a:ext cx="8229600" cy="274320"/>
          </a:xfrm>
          <a:prstGeom prst="rect">
            <a:avLst/>
          </a:prstGeom>
          <a:noFill/>
          <a:ln/>
        </p:spPr>
        <p:txBody>
          <a:bodyPr wrap="square" lIns="0" tIns="0" rIns="0" bIns="0" rtlCol="0" anchor="ctr"/>
          <a:lstStyle/>
          <a:p>
            <a:pPr marL="0" indent="0">
              <a:buNone/>
            </a:pPr>
            <a:r>
              <a:rPr lang="en-US" sz="900" i="1" dirty="0">
                <a:solidFill>
                  <a:srgbClr val="8B8B8B"/>
                </a:solidFill>
                <a:latin typeface="Calibri" pitchFamily="34" charset="0"/>
                <a:ea typeface="Calibri" pitchFamily="34" charset="-122"/>
                <a:cs typeface="Calibri" pitchFamily="34" charset="-120"/>
              </a:rPr>
              <a:t>Andy Parrish · Trempealeau County Supervisor, District 2</a:t>
            </a:r>
            <a:endParaRPr lang="en-US" sz="900" dirty="0"/>
          </a:p>
        </p:txBody>
      </p:sp>
      <p:sp>
        <p:nvSpPr>
          <p:cNvPr id="26" name="Text 24"/>
          <p:cNvSpPr/>
          <p:nvPr/>
        </p:nvSpPr>
        <p:spPr>
          <a:xfrm>
            <a:off x="8686800" y="6537960"/>
            <a:ext cx="3108960" cy="274320"/>
          </a:xfrm>
          <a:prstGeom prst="rect">
            <a:avLst/>
          </a:prstGeom>
          <a:noFill/>
          <a:ln/>
        </p:spPr>
        <p:txBody>
          <a:bodyPr wrap="square" lIns="0" tIns="0" rIns="0" bIns="0" rtlCol="0" anchor="ctr"/>
          <a:lstStyle/>
          <a:p>
            <a:pPr marL="0" indent="0" algn="r">
              <a:buNone/>
            </a:pPr>
            <a:r>
              <a:rPr lang="en-US" sz="900" i="1" dirty="0">
                <a:solidFill>
                  <a:srgbClr val="8B8B8B"/>
                </a:solidFill>
                <a:latin typeface="Calibri" pitchFamily="34" charset="0"/>
                <a:ea typeface="Calibri" pitchFamily="34" charset="-122"/>
                <a:cs typeface="Calibri" pitchFamily="34" charset="-120"/>
              </a:rPr>
              <a:t>Source documents on file. Open Records Act compliant.</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9">
    <p:bg>
      <p:bgPr>
        <a:solidFill>
          <a:srgbClr val="0F1419"/>
        </a:solidFill>
        <a:effectLst/>
      </p:bgPr>
    </p:bg>
    <p:spTree>
      <p:nvGrpSpPr>
        <p:cNvPr id="1" name=""/>
        <p:cNvGrpSpPr/>
        <p:nvPr/>
      </p:nvGrpSpPr>
      <p:grpSpPr>
        <a:xfrm>
          <a:off x="0" y="0"/>
          <a:ext cx="0" cy="0"/>
          <a:chOff x="0" y="0"/>
          <a:chExt cx="0" cy="0"/>
        </a:xfrm>
      </p:grpSpPr>
      <p:sp>
        <p:nvSpPr>
          <p:cNvPr id="2" name="Text 0"/>
          <p:cNvSpPr/>
          <p:nvPr/>
        </p:nvSpPr>
        <p:spPr>
          <a:xfrm>
            <a:off x="457200" y="365760"/>
            <a:ext cx="10972800" cy="365760"/>
          </a:xfrm>
          <a:prstGeom prst="rect">
            <a:avLst/>
          </a:prstGeom>
          <a:noFill/>
          <a:ln/>
        </p:spPr>
        <p:txBody>
          <a:bodyPr wrap="square" lIns="0" tIns="0" rIns="0" bIns="0" rtlCol="0" anchor="ctr"/>
          <a:lstStyle/>
          <a:p>
            <a:pPr marL="0" indent="0">
              <a:buNone/>
            </a:pPr>
            <a:r>
              <a:rPr lang="en-US" sz="1200" b="1" kern="0" spc="800" dirty="0">
                <a:solidFill>
                  <a:srgbClr val="D4A857"/>
                </a:solidFill>
                <a:latin typeface="Calibri" pitchFamily="34" charset="0"/>
                <a:ea typeface="Calibri" pitchFamily="34" charset="-122"/>
                <a:cs typeface="Calibri" pitchFamily="34" charset="-120"/>
              </a:rPr>
              <a:t>IN THEIR OWN WORDS</a:t>
            </a:r>
            <a:endParaRPr lang="en-US" sz="1200" dirty="0"/>
          </a:p>
        </p:txBody>
      </p:sp>
      <p:sp>
        <p:nvSpPr>
          <p:cNvPr id="3" name="Text 1"/>
          <p:cNvSpPr/>
          <p:nvPr/>
        </p:nvSpPr>
        <p:spPr>
          <a:xfrm>
            <a:off x="457200" y="777240"/>
            <a:ext cx="11247120" cy="640080"/>
          </a:xfrm>
          <a:prstGeom prst="rect">
            <a:avLst/>
          </a:prstGeom>
          <a:noFill/>
          <a:ln/>
        </p:spPr>
        <p:txBody>
          <a:bodyPr wrap="square" lIns="0" tIns="0" rIns="0" bIns="0" rtlCol="0" anchor="ctr"/>
          <a:lstStyle/>
          <a:p>
            <a:pPr marL="0" indent="0">
              <a:buNone/>
            </a:pPr>
            <a:r>
              <a:rPr lang="en-US" sz="2600" b="1" dirty="0">
                <a:solidFill>
                  <a:srgbClr val="F7F4EE"/>
                </a:solidFill>
                <a:latin typeface="Georgia" pitchFamily="34" charset="0"/>
                <a:ea typeface="Georgia" pitchFamily="34" charset="-122"/>
                <a:cs typeface="Georgia" pitchFamily="34" charset="-120"/>
              </a:rPr>
              <a:t>What the County's two top lawyers actually said when asked to step in.</a:t>
            </a:r>
            <a:endParaRPr lang="en-US" sz="2600" dirty="0"/>
          </a:p>
        </p:txBody>
      </p:sp>
      <p:sp>
        <p:nvSpPr>
          <p:cNvPr id="4" name="Shape 2"/>
          <p:cNvSpPr/>
          <p:nvPr/>
        </p:nvSpPr>
        <p:spPr>
          <a:xfrm>
            <a:off x="457200" y="1691640"/>
            <a:ext cx="11247120" cy="1783080"/>
          </a:xfrm>
          <a:prstGeom prst="rect">
            <a:avLst/>
          </a:prstGeom>
          <a:solidFill>
            <a:srgbClr val="1A1F26"/>
          </a:solidFill>
          <a:ln w="6350">
            <a:solidFill>
              <a:srgbClr val="C8102E"/>
            </a:solidFill>
            <a:prstDash val="solid"/>
          </a:ln>
        </p:spPr>
      </p:sp>
      <p:sp>
        <p:nvSpPr>
          <p:cNvPr id="5" name="Shape 3"/>
          <p:cNvSpPr/>
          <p:nvPr/>
        </p:nvSpPr>
        <p:spPr>
          <a:xfrm>
            <a:off x="457200" y="1691640"/>
            <a:ext cx="91440" cy="1783080"/>
          </a:xfrm>
          <a:prstGeom prst="rect">
            <a:avLst/>
          </a:prstGeom>
          <a:solidFill>
            <a:srgbClr val="C8102E"/>
          </a:solidFill>
          <a:ln/>
        </p:spPr>
      </p:sp>
      <p:sp>
        <p:nvSpPr>
          <p:cNvPr id="6" name="Text 4"/>
          <p:cNvSpPr/>
          <p:nvPr/>
        </p:nvSpPr>
        <p:spPr>
          <a:xfrm>
            <a:off x="731520" y="1783080"/>
            <a:ext cx="10972800" cy="274320"/>
          </a:xfrm>
          <a:prstGeom prst="rect">
            <a:avLst/>
          </a:prstGeom>
          <a:noFill/>
          <a:ln/>
        </p:spPr>
        <p:txBody>
          <a:bodyPr wrap="square" lIns="0" tIns="0" rIns="0" bIns="0" rtlCol="0" anchor="ctr"/>
          <a:lstStyle/>
          <a:p>
            <a:pPr marL="0" indent="0">
              <a:buNone/>
            </a:pPr>
            <a:r>
              <a:rPr lang="en-US" sz="1100" b="1" dirty="0">
                <a:solidFill>
                  <a:srgbClr val="D4A857"/>
                </a:solidFill>
                <a:latin typeface="Consolas" pitchFamily="34" charset="0"/>
                <a:ea typeface="Consolas" pitchFamily="34" charset="-122"/>
                <a:cs typeface="Consolas" pitchFamily="34" charset="-120"/>
              </a:rPr>
              <a:t>District Attorney John Sacia  ·  Feb 19, 2026</a:t>
            </a:r>
            <a:endParaRPr lang="en-US" sz="1100" dirty="0"/>
          </a:p>
        </p:txBody>
      </p:sp>
      <p:sp>
        <p:nvSpPr>
          <p:cNvPr id="7" name="Text 5"/>
          <p:cNvSpPr/>
          <p:nvPr/>
        </p:nvSpPr>
        <p:spPr>
          <a:xfrm>
            <a:off x="731520" y="2103120"/>
            <a:ext cx="10789920" cy="1325880"/>
          </a:xfrm>
          <a:prstGeom prst="rect">
            <a:avLst/>
          </a:prstGeom>
          <a:noFill/>
          <a:ln/>
        </p:spPr>
        <p:txBody>
          <a:bodyPr wrap="square" lIns="0" tIns="0" rIns="0" bIns="0" rtlCol="0" anchor="ctr"/>
          <a:lstStyle/>
          <a:p>
            <a:pPr marL="0" indent="0">
              <a:buNone/>
            </a:pPr>
            <a:r>
              <a:rPr lang="en-US" sz="1300" i="1" dirty="0">
                <a:solidFill>
                  <a:srgbClr val="F7F4EE"/>
                </a:solidFill>
                <a:latin typeface="Georgia" pitchFamily="34" charset="0"/>
                <a:ea typeface="Georgia" pitchFamily="34" charset="-122"/>
                <a:cs typeface="Georgia" pitchFamily="34" charset="-120"/>
              </a:rPr>
              <a:t>"From my perspective, the concerns you present regarding Flock camera usage and the agreements that govern them are more of a corporation counsel / municipal attorney issue than a DA issue. ...it's not my position to advise the county board or a city's mayor on the soundness of whatever agreement put the camera in place."</a:t>
            </a:r>
            <a:endParaRPr lang="en-US" sz="1300" dirty="0"/>
          </a:p>
        </p:txBody>
      </p:sp>
      <p:sp>
        <p:nvSpPr>
          <p:cNvPr id="8" name="Shape 6"/>
          <p:cNvSpPr/>
          <p:nvPr/>
        </p:nvSpPr>
        <p:spPr>
          <a:xfrm>
            <a:off x="457200" y="3657600"/>
            <a:ext cx="11247120" cy="2377440"/>
          </a:xfrm>
          <a:prstGeom prst="rect">
            <a:avLst/>
          </a:prstGeom>
          <a:solidFill>
            <a:srgbClr val="1A1F26"/>
          </a:solidFill>
          <a:ln w="6350">
            <a:solidFill>
              <a:srgbClr val="C8102E"/>
            </a:solidFill>
            <a:prstDash val="solid"/>
          </a:ln>
        </p:spPr>
      </p:sp>
      <p:sp>
        <p:nvSpPr>
          <p:cNvPr id="9" name="Shape 7"/>
          <p:cNvSpPr/>
          <p:nvPr/>
        </p:nvSpPr>
        <p:spPr>
          <a:xfrm>
            <a:off x="457200" y="3657600"/>
            <a:ext cx="91440" cy="2377440"/>
          </a:xfrm>
          <a:prstGeom prst="rect">
            <a:avLst/>
          </a:prstGeom>
          <a:solidFill>
            <a:srgbClr val="C8102E"/>
          </a:solidFill>
          <a:ln/>
        </p:spPr>
      </p:sp>
      <p:sp>
        <p:nvSpPr>
          <p:cNvPr id="10" name="Text 8"/>
          <p:cNvSpPr/>
          <p:nvPr/>
        </p:nvSpPr>
        <p:spPr>
          <a:xfrm>
            <a:off x="731520" y="3749040"/>
            <a:ext cx="10972800" cy="274320"/>
          </a:xfrm>
          <a:prstGeom prst="rect">
            <a:avLst/>
          </a:prstGeom>
          <a:noFill/>
          <a:ln/>
        </p:spPr>
        <p:txBody>
          <a:bodyPr wrap="square" lIns="0" tIns="0" rIns="0" bIns="0" rtlCol="0" anchor="ctr"/>
          <a:lstStyle/>
          <a:p>
            <a:pPr marL="0" indent="0">
              <a:buNone/>
            </a:pPr>
            <a:r>
              <a:rPr lang="en-US" sz="1100" b="1" dirty="0">
                <a:solidFill>
                  <a:srgbClr val="D4A857"/>
                </a:solidFill>
                <a:latin typeface="Consolas" pitchFamily="34" charset="0"/>
                <a:ea typeface="Consolas" pitchFamily="34" charset="-122"/>
                <a:cs typeface="Consolas" pitchFamily="34" charset="-120"/>
              </a:rPr>
              <a:t>County Lawyer Susan Fisher  ·  Mar 9, 2026  (after 21 days of silence)</a:t>
            </a:r>
            <a:endParaRPr lang="en-US" sz="1100" dirty="0"/>
          </a:p>
        </p:txBody>
      </p:sp>
      <p:sp>
        <p:nvSpPr>
          <p:cNvPr id="11" name="Text 9"/>
          <p:cNvSpPr/>
          <p:nvPr/>
        </p:nvSpPr>
        <p:spPr>
          <a:xfrm>
            <a:off x="731520" y="4069080"/>
            <a:ext cx="10789920" cy="1920240"/>
          </a:xfrm>
          <a:prstGeom prst="rect">
            <a:avLst/>
          </a:prstGeom>
          <a:noFill/>
          <a:ln/>
        </p:spPr>
        <p:txBody>
          <a:bodyPr wrap="square" lIns="0" tIns="0" rIns="0" bIns="0" rtlCol="0" anchor="ctr"/>
          <a:lstStyle/>
          <a:p>
            <a:pPr marL="0" indent="0">
              <a:buNone/>
            </a:pPr>
            <a:r>
              <a:rPr lang="en-US" sz="1300" i="1" dirty="0">
                <a:solidFill>
                  <a:srgbClr val="F7F4EE"/>
                </a:solidFill>
                <a:latin typeface="Georgia" pitchFamily="34" charset="0"/>
                <a:ea typeface="Georgia" pitchFamily="34" charset="-122"/>
                <a:cs typeface="Georgia" pitchFamily="34" charset="-120"/>
              </a:rPr>
              <a:t>"Through this position, my client is the County as a whole, and I may not provide legal advice... to any other person(s). ...I am not a judicial officer — no formal legal determination may be made here directly... the City of Galesville may be better suited to discuss their own city-specific rules."</a:t>
            </a:r>
            <a:endParaRPr lang="en-US" sz="1300" dirty="0"/>
          </a:p>
        </p:txBody>
      </p:sp>
      <p:sp>
        <p:nvSpPr>
          <p:cNvPr id="12" name="Text 10"/>
          <p:cNvSpPr/>
          <p:nvPr/>
        </p:nvSpPr>
        <p:spPr>
          <a:xfrm>
            <a:off x="457200" y="6126480"/>
            <a:ext cx="11247120" cy="365760"/>
          </a:xfrm>
          <a:prstGeom prst="rect">
            <a:avLst/>
          </a:prstGeom>
          <a:noFill/>
          <a:ln/>
        </p:spPr>
        <p:txBody>
          <a:bodyPr wrap="square" lIns="0" tIns="0" rIns="0" bIns="0" rtlCol="0" anchor="ctr"/>
          <a:lstStyle/>
          <a:p>
            <a:pPr marL="0" indent="0" algn="ctr">
              <a:buNone/>
            </a:pPr>
            <a:r>
              <a:rPr lang="en-US" sz="1300" b="1" i="1" dirty="0">
                <a:solidFill>
                  <a:srgbClr val="D4A857"/>
                </a:solidFill>
                <a:latin typeface="Calibri" pitchFamily="34" charset="0"/>
                <a:ea typeface="Calibri" pitchFamily="34" charset="-122"/>
                <a:cs typeface="Calibri" pitchFamily="34" charset="-120"/>
              </a:rPr>
              <a:t>Translation: both the DA and the County's lawyer pointed somewhere else. Nobody acted. The cameras are still online.</a:t>
            </a:r>
            <a:endParaRPr lang="en-US" sz="1300" dirty="0"/>
          </a:p>
        </p:txBody>
      </p:sp>
      <p:sp>
        <p:nvSpPr>
          <p:cNvPr id="13" name="Text 11"/>
          <p:cNvSpPr/>
          <p:nvPr/>
        </p:nvSpPr>
        <p:spPr>
          <a:xfrm>
            <a:off x="365760" y="6537960"/>
            <a:ext cx="8229600" cy="274320"/>
          </a:xfrm>
          <a:prstGeom prst="rect">
            <a:avLst/>
          </a:prstGeom>
          <a:noFill/>
          <a:ln/>
        </p:spPr>
        <p:txBody>
          <a:bodyPr wrap="square" lIns="0" tIns="0" rIns="0" bIns="0" rtlCol="0" anchor="ctr"/>
          <a:lstStyle/>
          <a:p>
            <a:pPr marL="0" indent="0">
              <a:buNone/>
            </a:pPr>
            <a:r>
              <a:rPr lang="en-US" sz="900" i="1" dirty="0">
                <a:solidFill>
                  <a:srgbClr val="8B8B8B"/>
                </a:solidFill>
                <a:latin typeface="Calibri" pitchFamily="34" charset="0"/>
                <a:ea typeface="Calibri" pitchFamily="34" charset="-122"/>
                <a:cs typeface="Calibri" pitchFamily="34" charset="-120"/>
              </a:rPr>
              <a:t>Andy Parrish · Trempealeau County Supervisor, District 2</a:t>
            </a:r>
            <a:endParaRPr lang="en-US" sz="900" dirty="0"/>
          </a:p>
        </p:txBody>
      </p:sp>
      <p:sp>
        <p:nvSpPr>
          <p:cNvPr id="14" name="Text 12"/>
          <p:cNvSpPr/>
          <p:nvPr/>
        </p:nvSpPr>
        <p:spPr>
          <a:xfrm>
            <a:off x="8686800" y="6537960"/>
            <a:ext cx="3108960" cy="274320"/>
          </a:xfrm>
          <a:prstGeom prst="rect">
            <a:avLst/>
          </a:prstGeom>
          <a:noFill/>
          <a:ln/>
        </p:spPr>
        <p:txBody>
          <a:bodyPr wrap="square" lIns="0" tIns="0" rIns="0" bIns="0" rtlCol="0" anchor="ctr"/>
          <a:lstStyle/>
          <a:p>
            <a:pPr marL="0" indent="0" algn="r">
              <a:buNone/>
            </a:pPr>
            <a:r>
              <a:rPr lang="en-US" sz="900" i="1" dirty="0">
                <a:solidFill>
                  <a:srgbClr val="8B8B8B"/>
                </a:solidFill>
                <a:latin typeface="Calibri" pitchFamily="34" charset="0"/>
                <a:ea typeface="Calibri" pitchFamily="34" charset="-122"/>
                <a:cs typeface="Calibri" pitchFamily="34" charset="-120"/>
              </a:rPr>
              <a:t>Source documents on file. Open Records Act compliant.</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0">
    <p:bg>
      <p:bgPr>
        <a:solidFill>
          <a:srgbClr val="F7F4EE"/>
        </a:solidFill>
        <a:effectLst/>
      </p:bgPr>
    </p:bg>
    <p:spTree>
      <p:nvGrpSpPr>
        <p:cNvPr id="1" name=""/>
        <p:cNvGrpSpPr/>
        <p:nvPr/>
      </p:nvGrpSpPr>
      <p:grpSpPr>
        <a:xfrm>
          <a:off x="0" y="0"/>
          <a:ext cx="0" cy="0"/>
          <a:chOff x="0" y="0"/>
          <a:chExt cx="0" cy="0"/>
        </a:xfrm>
      </p:grpSpPr>
      <p:sp>
        <p:nvSpPr>
          <p:cNvPr id="2" name="Text 0"/>
          <p:cNvSpPr/>
          <p:nvPr/>
        </p:nvSpPr>
        <p:spPr>
          <a:xfrm>
            <a:off x="457200" y="365760"/>
            <a:ext cx="10972800" cy="365760"/>
          </a:xfrm>
          <a:prstGeom prst="rect">
            <a:avLst/>
          </a:prstGeom>
          <a:noFill/>
          <a:ln/>
        </p:spPr>
        <p:txBody>
          <a:bodyPr wrap="square" lIns="0" tIns="0" rIns="0" bIns="0" rtlCol="0" anchor="ctr"/>
          <a:lstStyle/>
          <a:p>
            <a:pPr marL="0" indent="0">
              <a:buNone/>
            </a:pPr>
            <a:r>
              <a:rPr lang="en-US" sz="1200" b="1" kern="0" spc="800" dirty="0">
                <a:solidFill>
                  <a:srgbClr val="C8102E"/>
                </a:solidFill>
                <a:latin typeface="Calibri" pitchFamily="34" charset="0"/>
                <a:ea typeface="Calibri" pitchFamily="34" charset="-122"/>
                <a:cs typeface="Calibri" pitchFamily="34" charset="-120"/>
              </a:rPr>
              <a:t>THE FULL TIMELINE</a:t>
            </a:r>
            <a:endParaRPr lang="en-US" sz="1200" dirty="0"/>
          </a:p>
        </p:txBody>
      </p:sp>
      <p:sp>
        <p:nvSpPr>
          <p:cNvPr id="3" name="Text 1"/>
          <p:cNvSpPr/>
          <p:nvPr/>
        </p:nvSpPr>
        <p:spPr>
          <a:xfrm>
            <a:off x="457200" y="777240"/>
            <a:ext cx="11247120" cy="548640"/>
          </a:xfrm>
          <a:prstGeom prst="rect">
            <a:avLst/>
          </a:prstGeom>
          <a:noFill/>
          <a:ln/>
        </p:spPr>
        <p:txBody>
          <a:bodyPr wrap="square" lIns="0" tIns="0" rIns="0" bIns="0" rtlCol="0" anchor="ctr"/>
          <a:lstStyle/>
          <a:p>
            <a:pPr marL="0" indent="0">
              <a:buNone/>
            </a:pPr>
            <a:r>
              <a:rPr lang="en-US" sz="2400" b="1" dirty="0">
                <a:solidFill>
                  <a:srgbClr val="0F1419"/>
                </a:solidFill>
                <a:latin typeface="Georgia" pitchFamily="34" charset="0"/>
                <a:ea typeface="Georgia" pitchFamily="34" charset="-122"/>
                <a:cs typeface="Georgia" pitchFamily="34" charset="-120"/>
              </a:rPr>
              <a:t>Every step. On the record.</a:t>
            </a:r>
            <a:endParaRPr lang="en-US" sz="2400" dirty="0"/>
          </a:p>
        </p:txBody>
      </p:sp>
      <p:sp>
        <p:nvSpPr>
          <p:cNvPr id="4" name="Shape 2"/>
          <p:cNvSpPr/>
          <p:nvPr/>
        </p:nvSpPr>
        <p:spPr>
          <a:xfrm>
            <a:off x="457200" y="1508760"/>
            <a:ext cx="868680" cy="292608"/>
          </a:xfrm>
          <a:prstGeom prst="roundRect">
            <a:avLst>
              <a:gd name="adj" fmla="val 12500"/>
            </a:avLst>
          </a:prstGeom>
          <a:solidFill>
            <a:srgbClr val="5B7FB6"/>
          </a:solidFill>
          <a:ln w="12700">
            <a:solidFill>
              <a:srgbClr val="5B7FB6"/>
            </a:solidFill>
            <a:prstDash val="solid"/>
          </a:ln>
        </p:spPr>
      </p:sp>
      <p:sp>
        <p:nvSpPr>
          <p:cNvPr id="5" name="Text 3"/>
          <p:cNvSpPr/>
          <p:nvPr/>
        </p:nvSpPr>
        <p:spPr>
          <a:xfrm>
            <a:off x="457200" y="1508760"/>
            <a:ext cx="868680" cy="292608"/>
          </a:xfrm>
          <a:prstGeom prst="rect">
            <a:avLst/>
          </a:prstGeom>
          <a:noFill/>
          <a:ln/>
        </p:spPr>
        <p:txBody>
          <a:bodyPr wrap="square" lIns="0" tIns="0" rIns="0" bIns="0" rtlCol="0" anchor="ctr"/>
          <a:lstStyle/>
          <a:p>
            <a:pPr marL="0" indent="0" algn="ctr">
              <a:buNone/>
            </a:pPr>
            <a:r>
              <a:rPr lang="en-US" sz="800" b="1" dirty="0">
                <a:solidFill>
                  <a:srgbClr val="F7F4EE"/>
                </a:solidFill>
                <a:latin typeface="Calibri" pitchFamily="34" charset="0"/>
                <a:ea typeface="Calibri" pitchFamily="34" charset="-122"/>
                <a:cs typeface="Calibri" pitchFamily="34" charset="-120"/>
              </a:rPr>
              <a:t>COUNTY</a:t>
            </a:r>
            <a:endParaRPr lang="en-US" sz="800" dirty="0"/>
          </a:p>
        </p:txBody>
      </p:sp>
      <p:sp>
        <p:nvSpPr>
          <p:cNvPr id="6" name="Text 4"/>
          <p:cNvSpPr/>
          <p:nvPr/>
        </p:nvSpPr>
        <p:spPr>
          <a:xfrm>
            <a:off x="1417320" y="1508760"/>
            <a:ext cx="1371600" cy="292608"/>
          </a:xfrm>
          <a:prstGeom prst="rect">
            <a:avLst/>
          </a:prstGeom>
          <a:noFill/>
          <a:ln/>
        </p:spPr>
        <p:txBody>
          <a:bodyPr wrap="square" lIns="0" tIns="0" rIns="0" bIns="0" rtlCol="0" anchor="ctr"/>
          <a:lstStyle/>
          <a:p>
            <a:pPr marL="0" indent="0">
              <a:buNone/>
            </a:pPr>
            <a:r>
              <a:rPr lang="en-US" sz="1100" b="1" dirty="0">
                <a:solidFill>
                  <a:srgbClr val="C8102E"/>
                </a:solidFill>
                <a:latin typeface="Calibri" pitchFamily="34" charset="0"/>
                <a:ea typeface="Calibri" pitchFamily="34" charset="-122"/>
                <a:cs typeface="Calibri" pitchFamily="34" charset="-120"/>
              </a:rPr>
              <a:t>Aug 2024</a:t>
            </a:r>
            <a:endParaRPr lang="en-US" sz="1100" dirty="0"/>
          </a:p>
        </p:txBody>
      </p:sp>
      <p:sp>
        <p:nvSpPr>
          <p:cNvPr id="7" name="Text 5"/>
          <p:cNvSpPr/>
          <p:nvPr/>
        </p:nvSpPr>
        <p:spPr>
          <a:xfrm>
            <a:off x="2788920" y="1508760"/>
            <a:ext cx="3383280" cy="292608"/>
          </a:xfrm>
          <a:prstGeom prst="rect">
            <a:avLst/>
          </a:prstGeom>
          <a:noFill/>
          <a:ln/>
        </p:spPr>
        <p:txBody>
          <a:bodyPr wrap="square" lIns="0" tIns="0" rIns="0" bIns="0" rtlCol="0" anchor="ctr"/>
          <a:lstStyle/>
          <a:p>
            <a:pPr marL="0" indent="0">
              <a:buNone/>
            </a:pPr>
            <a:r>
              <a:rPr lang="en-US" sz="1000" dirty="0">
                <a:solidFill>
                  <a:srgbClr val="0F1419"/>
                </a:solidFill>
                <a:latin typeface="Calibri" pitchFamily="34" charset="0"/>
                <a:ea typeface="Calibri" pitchFamily="34" charset="-122"/>
                <a:cs typeface="Calibri" pitchFamily="34" charset="-120"/>
              </a:rPr>
              <a:t>Sheriff starts looking into Flock cameras</a:t>
            </a:r>
            <a:endParaRPr lang="en-US" sz="1000" dirty="0"/>
          </a:p>
        </p:txBody>
      </p:sp>
      <p:sp>
        <p:nvSpPr>
          <p:cNvPr id="8" name="Shape 6"/>
          <p:cNvSpPr/>
          <p:nvPr/>
        </p:nvSpPr>
        <p:spPr>
          <a:xfrm>
            <a:off x="457200" y="2075688"/>
            <a:ext cx="868680" cy="292608"/>
          </a:xfrm>
          <a:prstGeom prst="roundRect">
            <a:avLst>
              <a:gd name="adj" fmla="val 12500"/>
            </a:avLst>
          </a:prstGeom>
          <a:solidFill>
            <a:srgbClr val="5B7FB6"/>
          </a:solidFill>
          <a:ln w="12700">
            <a:solidFill>
              <a:srgbClr val="5B7FB6"/>
            </a:solidFill>
            <a:prstDash val="solid"/>
          </a:ln>
        </p:spPr>
      </p:sp>
      <p:sp>
        <p:nvSpPr>
          <p:cNvPr id="9" name="Text 7"/>
          <p:cNvSpPr/>
          <p:nvPr/>
        </p:nvSpPr>
        <p:spPr>
          <a:xfrm>
            <a:off x="457200" y="2075688"/>
            <a:ext cx="868680" cy="292608"/>
          </a:xfrm>
          <a:prstGeom prst="rect">
            <a:avLst/>
          </a:prstGeom>
          <a:noFill/>
          <a:ln/>
        </p:spPr>
        <p:txBody>
          <a:bodyPr wrap="square" lIns="0" tIns="0" rIns="0" bIns="0" rtlCol="0" anchor="ctr"/>
          <a:lstStyle/>
          <a:p>
            <a:pPr marL="0" indent="0" algn="ctr">
              <a:buNone/>
            </a:pPr>
            <a:r>
              <a:rPr lang="en-US" sz="800" b="1" dirty="0">
                <a:solidFill>
                  <a:srgbClr val="F7F4EE"/>
                </a:solidFill>
                <a:latin typeface="Calibri" pitchFamily="34" charset="0"/>
                <a:ea typeface="Calibri" pitchFamily="34" charset="-122"/>
                <a:cs typeface="Calibri" pitchFamily="34" charset="-120"/>
              </a:rPr>
              <a:t>COUNTY</a:t>
            </a:r>
            <a:endParaRPr lang="en-US" sz="800" dirty="0"/>
          </a:p>
        </p:txBody>
      </p:sp>
      <p:sp>
        <p:nvSpPr>
          <p:cNvPr id="10" name="Text 8"/>
          <p:cNvSpPr/>
          <p:nvPr/>
        </p:nvSpPr>
        <p:spPr>
          <a:xfrm>
            <a:off x="1417320" y="2075688"/>
            <a:ext cx="1371600" cy="292608"/>
          </a:xfrm>
          <a:prstGeom prst="rect">
            <a:avLst/>
          </a:prstGeom>
          <a:noFill/>
          <a:ln/>
        </p:spPr>
        <p:txBody>
          <a:bodyPr wrap="square" lIns="0" tIns="0" rIns="0" bIns="0" rtlCol="0" anchor="ctr"/>
          <a:lstStyle/>
          <a:p>
            <a:pPr marL="0" indent="0">
              <a:buNone/>
            </a:pPr>
            <a:r>
              <a:rPr lang="en-US" sz="1100" b="1" dirty="0">
                <a:solidFill>
                  <a:srgbClr val="C8102E"/>
                </a:solidFill>
                <a:latin typeface="Calibri" pitchFamily="34" charset="0"/>
                <a:ea typeface="Calibri" pitchFamily="34" charset="-122"/>
                <a:cs typeface="Calibri" pitchFamily="34" charset="-120"/>
              </a:rPr>
              <a:t>Sep 11, 2024</a:t>
            </a:r>
            <a:endParaRPr lang="en-US" sz="1100" dirty="0"/>
          </a:p>
        </p:txBody>
      </p:sp>
      <p:sp>
        <p:nvSpPr>
          <p:cNvPr id="11" name="Text 9"/>
          <p:cNvSpPr/>
          <p:nvPr/>
        </p:nvSpPr>
        <p:spPr>
          <a:xfrm>
            <a:off x="2788920" y="2075688"/>
            <a:ext cx="3383280" cy="292608"/>
          </a:xfrm>
          <a:prstGeom prst="rect">
            <a:avLst/>
          </a:prstGeom>
          <a:noFill/>
          <a:ln/>
        </p:spPr>
        <p:txBody>
          <a:bodyPr wrap="square" lIns="0" tIns="0" rIns="0" bIns="0" rtlCol="0" anchor="ctr"/>
          <a:lstStyle/>
          <a:p>
            <a:pPr marL="0" indent="0">
              <a:buNone/>
            </a:pPr>
            <a:r>
              <a:rPr lang="en-US" sz="1000" dirty="0">
                <a:solidFill>
                  <a:srgbClr val="0F1419"/>
                </a:solidFill>
                <a:latin typeface="Calibri" pitchFamily="34" charset="0"/>
                <a:ea typeface="Calibri" pitchFamily="34" charset="-122"/>
                <a:cs typeface="Calibri" pitchFamily="34" charset="-120"/>
              </a:rPr>
              <a:t>Sheriff brings cameras up at committee meeting</a:t>
            </a:r>
            <a:endParaRPr lang="en-US" sz="1000" dirty="0"/>
          </a:p>
        </p:txBody>
      </p:sp>
      <p:sp>
        <p:nvSpPr>
          <p:cNvPr id="12" name="Shape 10"/>
          <p:cNvSpPr/>
          <p:nvPr/>
        </p:nvSpPr>
        <p:spPr>
          <a:xfrm>
            <a:off x="457200" y="2642616"/>
            <a:ext cx="868680" cy="292608"/>
          </a:xfrm>
          <a:prstGeom prst="roundRect">
            <a:avLst>
              <a:gd name="adj" fmla="val 12500"/>
            </a:avLst>
          </a:prstGeom>
          <a:solidFill>
            <a:srgbClr val="5B7FB6"/>
          </a:solidFill>
          <a:ln w="12700">
            <a:solidFill>
              <a:srgbClr val="5B7FB6"/>
            </a:solidFill>
            <a:prstDash val="solid"/>
          </a:ln>
        </p:spPr>
      </p:sp>
      <p:sp>
        <p:nvSpPr>
          <p:cNvPr id="13" name="Text 11"/>
          <p:cNvSpPr/>
          <p:nvPr/>
        </p:nvSpPr>
        <p:spPr>
          <a:xfrm>
            <a:off x="457200" y="2642616"/>
            <a:ext cx="868680" cy="292608"/>
          </a:xfrm>
          <a:prstGeom prst="rect">
            <a:avLst/>
          </a:prstGeom>
          <a:noFill/>
          <a:ln/>
        </p:spPr>
        <p:txBody>
          <a:bodyPr wrap="square" lIns="0" tIns="0" rIns="0" bIns="0" rtlCol="0" anchor="ctr"/>
          <a:lstStyle/>
          <a:p>
            <a:pPr marL="0" indent="0" algn="ctr">
              <a:buNone/>
            </a:pPr>
            <a:r>
              <a:rPr lang="en-US" sz="800" b="1" dirty="0">
                <a:solidFill>
                  <a:srgbClr val="F7F4EE"/>
                </a:solidFill>
                <a:latin typeface="Calibri" pitchFamily="34" charset="0"/>
                <a:ea typeface="Calibri" pitchFamily="34" charset="-122"/>
                <a:cs typeface="Calibri" pitchFamily="34" charset="-120"/>
              </a:rPr>
              <a:t>COUNTY</a:t>
            </a:r>
            <a:endParaRPr lang="en-US" sz="800" dirty="0"/>
          </a:p>
        </p:txBody>
      </p:sp>
      <p:sp>
        <p:nvSpPr>
          <p:cNvPr id="14" name="Text 12"/>
          <p:cNvSpPr/>
          <p:nvPr/>
        </p:nvSpPr>
        <p:spPr>
          <a:xfrm>
            <a:off x="1417320" y="2642616"/>
            <a:ext cx="1371600" cy="292608"/>
          </a:xfrm>
          <a:prstGeom prst="rect">
            <a:avLst/>
          </a:prstGeom>
          <a:noFill/>
          <a:ln/>
        </p:spPr>
        <p:txBody>
          <a:bodyPr wrap="square" lIns="0" tIns="0" rIns="0" bIns="0" rtlCol="0" anchor="ctr"/>
          <a:lstStyle/>
          <a:p>
            <a:pPr marL="0" indent="0">
              <a:buNone/>
            </a:pPr>
            <a:r>
              <a:rPr lang="en-US" sz="1100" b="1" dirty="0">
                <a:solidFill>
                  <a:srgbClr val="C8102E"/>
                </a:solidFill>
                <a:latin typeface="Calibri" pitchFamily="34" charset="0"/>
                <a:ea typeface="Calibri" pitchFamily="34" charset="-122"/>
                <a:cs typeface="Calibri" pitchFamily="34" charset="-120"/>
              </a:rPr>
              <a:t>Nov 15, 2024</a:t>
            </a:r>
            <a:endParaRPr lang="en-US" sz="1100" dirty="0"/>
          </a:p>
        </p:txBody>
      </p:sp>
      <p:sp>
        <p:nvSpPr>
          <p:cNvPr id="15" name="Text 13"/>
          <p:cNvSpPr/>
          <p:nvPr/>
        </p:nvSpPr>
        <p:spPr>
          <a:xfrm>
            <a:off x="2788920" y="2642616"/>
            <a:ext cx="3383280" cy="292608"/>
          </a:xfrm>
          <a:prstGeom prst="rect">
            <a:avLst/>
          </a:prstGeom>
          <a:noFill/>
          <a:ln/>
        </p:spPr>
        <p:txBody>
          <a:bodyPr wrap="square" lIns="0" tIns="0" rIns="0" bIns="0" rtlCol="0" anchor="ctr"/>
          <a:lstStyle/>
          <a:p>
            <a:pPr marL="0" indent="0">
              <a:buNone/>
            </a:pPr>
            <a:r>
              <a:rPr lang="en-US" sz="1000" dirty="0">
                <a:solidFill>
                  <a:srgbClr val="0F1419"/>
                </a:solidFill>
                <a:latin typeface="Calibri" pitchFamily="34" charset="0"/>
                <a:ea typeface="Calibri" pitchFamily="34" charset="-122"/>
                <a:cs typeface="Calibri" pitchFamily="34" charset="-120"/>
              </a:rPr>
              <a:t>Sheriff signs $20,650 contract — no Board vote</a:t>
            </a:r>
            <a:endParaRPr lang="en-US" sz="1000" dirty="0"/>
          </a:p>
        </p:txBody>
      </p:sp>
      <p:sp>
        <p:nvSpPr>
          <p:cNvPr id="16" name="Shape 14"/>
          <p:cNvSpPr/>
          <p:nvPr/>
        </p:nvSpPr>
        <p:spPr>
          <a:xfrm>
            <a:off x="457200" y="3209544"/>
            <a:ext cx="868680" cy="292608"/>
          </a:xfrm>
          <a:prstGeom prst="roundRect">
            <a:avLst>
              <a:gd name="adj" fmla="val 12500"/>
            </a:avLst>
          </a:prstGeom>
          <a:solidFill>
            <a:srgbClr val="C8102E"/>
          </a:solidFill>
          <a:ln w="12700">
            <a:solidFill>
              <a:srgbClr val="C8102E"/>
            </a:solidFill>
            <a:prstDash val="solid"/>
          </a:ln>
        </p:spPr>
      </p:sp>
      <p:sp>
        <p:nvSpPr>
          <p:cNvPr id="17" name="Text 15"/>
          <p:cNvSpPr/>
          <p:nvPr/>
        </p:nvSpPr>
        <p:spPr>
          <a:xfrm>
            <a:off x="457200" y="3209544"/>
            <a:ext cx="868680" cy="292608"/>
          </a:xfrm>
          <a:prstGeom prst="rect">
            <a:avLst/>
          </a:prstGeom>
          <a:noFill/>
          <a:ln/>
        </p:spPr>
        <p:txBody>
          <a:bodyPr wrap="square" lIns="0" tIns="0" rIns="0" bIns="0" rtlCol="0" anchor="ctr"/>
          <a:lstStyle/>
          <a:p>
            <a:pPr marL="0" indent="0" algn="ctr">
              <a:buNone/>
            </a:pPr>
            <a:r>
              <a:rPr lang="en-US" sz="800" b="1" dirty="0">
                <a:solidFill>
                  <a:srgbClr val="F7F4EE"/>
                </a:solidFill>
                <a:latin typeface="Calibri" pitchFamily="34" charset="0"/>
                <a:ea typeface="Calibri" pitchFamily="34" charset="-122"/>
                <a:cs typeface="Calibri" pitchFamily="34" charset="-120"/>
              </a:rPr>
              <a:t>CITY</a:t>
            </a:r>
            <a:endParaRPr lang="en-US" sz="800" dirty="0"/>
          </a:p>
        </p:txBody>
      </p:sp>
      <p:sp>
        <p:nvSpPr>
          <p:cNvPr id="18" name="Text 16"/>
          <p:cNvSpPr/>
          <p:nvPr/>
        </p:nvSpPr>
        <p:spPr>
          <a:xfrm>
            <a:off x="1417320" y="3209544"/>
            <a:ext cx="1371600" cy="292608"/>
          </a:xfrm>
          <a:prstGeom prst="rect">
            <a:avLst/>
          </a:prstGeom>
          <a:noFill/>
          <a:ln/>
        </p:spPr>
        <p:txBody>
          <a:bodyPr wrap="square" lIns="0" tIns="0" rIns="0" bIns="0" rtlCol="0" anchor="ctr"/>
          <a:lstStyle/>
          <a:p>
            <a:pPr marL="0" indent="0">
              <a:buNone/>
            </a:pPr>
            <a:r>
              <a:rPr lang="en-US" sz="1100" b="1" dirty="0">
                <a:solidFill>
                  <a:srgbClr val="C8102E"/>
                </a:solidFill>
                <a:latin typeface="Calibri" pitchFamily="34" charset="0"/>
                <a:ea typeface="Calibri" pitchFamily="34" charset="-122"/>
                <a:cs typeface="Calibri" pitchFamily="34" charset="-120"/>
              </a:rPr>
              <a:t>Feb 4, 2025</a:t>
            </a:r>
            <a:endParaRPr lang="en-US" sz="1100" dirty="0"/>
          </a:p>
        </p:txBody>
      </p:sp>
      <p:sp>
        <p:nvSpPr>
          <p:cNvPr id="19" name="Text 17"/>
          <p:cNvSpPr/>
          <p:nvPr/>
        </p:nvSpPr>
        <p:spPr>
          <a:xfrm>
            <a:off x="2788920" y="3209544"/>
            <a:ext cx="3383280" cy="292608"/>
          </a:xfrm>
          <a:prstGeom prst="rect">
            <a:avLst/>
          </a:prstGeom>
          <a:noFill/>
          <a:ln/>
        </p:spPr>
        <p:txBody>
          <a:bodyPr wrap="square" lIns="0" tIns="0" rIns="0" bIns="0" rtlCol="0" anchor="ctr"/>
          <a:lstStyle/>
          <a:p>
            <a:pPr marL="0" indent="0">
              <a:buNone/>
            </a:pPr>
            <a:r>
              <a:rPr lang="en-US" sz="1000" dirty="0">
                <a:solidFill>
                  <a:srgbClr val="0F1419"/>
                </a:solidFill>
                <a:latin typeface="Calibri" pitchFamily="34" charset="0"/>
                <a:ea typeface="Calibri" pitchFamily="34" charset="-122"/>
                <a:cs typeface="Calibri" pitchFamily="34" charset="-120"/>
              </a:rPr>
              <a:t>Mayor approves cameras by email, alone</a:t>
            </a:r>
            <a:endParaRPr lang="en-US" sz="1000" dirty="0"/>
          </a:p>
        </p:txBody>
      </p:sp>
      <p:sp>
        <p:nvSpPr>
          <p:cNvPr id="20" name="Shape 18"/>
          <p:cNvSpPr/>
          <p:nvPr/>
        </p:nvSpPr>
        <p:spPr>
          <a:xfrm>
            <a:off x="457200" y="3776472"/>
            <a:ext cx="868680" cy="292608"/>
          </a:xfrm>
          <a:prstGeom prst="roundRect">
            <a:avLst>
              <a:gd name="adj" fmla="val 12500"/>
            </a:avLst>
          </a:prstGeom>
          <a:solidFill>
            <a:srgbClr val="C8102E"/>
          </a:solidFill>
          <a:ln w="12700">
            <a:solidFill>
              <a:srgbClr val="C8102E"/>
            </a:solidFill>
            <a:prstDash val="solid"/>
          </a:ln>
        </p:spPr>
      </p:sp>
      <p:sp>
        <p:nvSpPr>
          <p:cNvPr id="21" name="Text 19"/>
          <p:cNvSpPr/>
          <p:nvPr/>
        </p:nvSpPr>
        <p:spPr>
          <a:xfrm>
            <a:off x="457200" y="3776472"/>
            <a:ext cx="868680" cy="292608"/>
          </a:xfrm>
          <a:prstGeom prst="rect">
            <a:avLst/>
          </a:prstGeom>
          <a:noFill/>
          <a:ln/>
        </p:spPr>
        <p:txBody>
          <a:bodyPr wrap="square" lIns="0" tIns="0" rIns="0" bIns="0" rtlCol="0" anchor="ctr"/>
          <a:lstStyle/>
          <a:p>
            <a:pPr marL="0" indent="0" algn="ctr">
              <a:buNone/>
            </a:pPr>
            <a:r>
              <a:rPr lang="en-US" sz="800" b="1" dirty="0">
                <a:solidFill>
                  <a:srgbClr val="F7F4EE"/>
                </a:solidFill>
                <a:latin typeface="Calibri" pitchFamily="34" charset="0"/>
                <a:ea typeface="Calibri" pitchFamily="34" charset="-122"/>
                <a:cs typeface="Calibri" pitchFamily="34" charset="-120"/>
              </a:rPr>
              <a:t>CITY</a:t>
            </a:r>
            <a:endParaRPr lang="en-US" sz="800" dirty="0"/>
          </a:p>
        </p:txBody>
      </p:sp>
      <p:sp>
        <p:nvSpPr>
          <p:cNvPr id="22" name="Text 20"/>
          <p:cNvSpPr/>
          <p:nvPr/>
        </p:nvSpPr>
        <p:spPr>
          <a:xfrm>
            <a:off x="1417320" y="3776472"/>
            <a:ext cx="1371600" cy="292608"/>
          </a:xfrm>
          <a:prstGeom prst="rect">
            <a:avLst/>
          </a:prstGeom>
          <a:noFill/>
          <a:ln/>
        </p:spPr>
        <p:txBody>
          <a:bodyPr wrap="square" lIns="0" tIns="0" rIns="0" bIns="0" rtlCol="0" anchor="ctr"/>
          <a:lstStyle/>
          <a:p>
            <a:pPr marL="0" indent="0">
              <a:buNone/>
            </a:pPr>
            <a:r>
              <a:rPr lang="en-US" sz="1100" b="1" dirty="0">
                <a:solidFill>
                  <a:srgbClr val="C8102E"/>
                </a:solidFill>
                <a:latin typeface="Calibri" pitchFamily="34" charset="0"/>
                <a:ea typeface="Calibri" pitchFamily="34" charset="-122"/>
                <a:cs typeface="Calibri" pitchFamily="34" charset="-120"/>
              </a:rPr>
              <a:t>Apr 2025</a:t>
            </a:r>
            <a:endParaRPr lang="en-US" sz="1100" dirty="0"/>
          </a:p>
        </p:txBody>
      </p:sp>
      <p:sp>
        <p:nvSpPr>
          <p:cNvPr id="23" name="Text 21"/>
          <p:cNvSpPr/>
          <p:nvPr/>
        </p:nvSpPr>
        <p:spPr>
          <a:xfrm>
            <a:off x="2788920" y="3776472"/>
            <a:ext cx="3383280" cy="292608"/>
          </a:xfrm>
          <a:prstGeom prst="rect">
            <a:avLst/>
          </a:prstGeom>
          <a:noFill/>
          <a:ln/>
        </p:spPr>
        <p:txBody>
          <a:bodyPr wrap="square" lIns="0" tIns="0" rIns="0" bIns="0" rtlCol="0" anchor="ctr"/>
          <a:lstStyle/>
          <a:p>
            <a:pPr marL="0" indent="0">
              <a:buNone/>
            </a:pPr>
            <a:r>
              <a:rPr lang="en-US" sz="1000" dirty="0">
                <a:solidFill>
                  <a:srgbClr val="0F1419"/>
                </a:solidFill>
                <a:latin typeface="Calibri" pitchFamily="34" charset="0"/>
                <a:ea typeface="Calibri" pitchFamily="34" charset="-122"/>
                <a:cs typeface="Calibri" pitchFamily="34" charset="-120"/>
              </a:rPr>
              <a:t>Cameras go live in Galesville</a:t>
            </a:r>
            <a:endParaRPr lang="en-US" sz="1000" dirty="0"/>
          </a:p>
        </p:txBody>
      </p:sp>
      <p:sp>
        <p:nvSpPr>
          <p:cNvPr id="24" name="Shape 22"/>
          <p:cNvSpPr/>
          <p:nvPr/>
        </p:nvSpPr>
        <p:spPr>
          <a:xfrm>
            <a:off x="457200" y="4343400"/>
            <a:ext cx="868680" cy="292608"/>
          </a:xfrm>
          <a:prstGeom prst="roundRect">
            <a:avLst>
              <a:gd name="adj" fmla="val 12500"/>
            </a:avLst>
          </a:prstGeom>
          <a:solidFill>
            <a:srgbClr val="D4A857"/>
          </a:solidFill>
          <a:ln w="12700">
            <a:solidFill>
              <a:srgbClr val="D4A857"/>
            </a:solidFill>
            <a:prstDash val="solid"/>
          </a:ln>
        </p:spPr>
      </p:sp>
      <p:sp>
        <p:nvSpPr>
          <p:cNvPr id="25" name="Text 23"/>
          <p:cNvSpPr/>
          <p:nvPr/>
        </p:nvSpPr>
        <p:spPr>
          <a:xfrm>
            <a:off x="457200" y="4343400"/>
            <a:ext cx="868680" cy="292608"/>
          </a:xfrm>
          <a:prstGeom prst="rect">
            <a:avLst/>
          </a:prstGeom>
          <a:noFill/>
          <a:ln/>
        </p:spPr>
        <p:txBody>
          <a:bodyPr wrap="square" lIns="0" tIns="0" rIns="0" bIns="0" rtlCol="0" anchor="ctr"/>
          <a:lstStyle/>
          <a:p>
            <a:pPr marL="0" indent="0" algn="ctr">
              <a:buNone/>
            </a:pPr>
            <a:r>
              <a:rPr lang="en-US" sz="800" b="1" dirty="0">
                <a:solidFill>
                  <a:srgbClr val="F7F4EE"/>
                </a:solidFill>
                <a:latin typeface="Calibri" pitchFamily="34" charset="0"/>
                <a:ea typeface="Calibri" pitchFamily="34" charset="-122"/>
                <a:cs typeface="Calibri" pitchFamily="34" charset="-120"/>
              </a:rPr>
              <a:t>PARRISH</a:t>
            </a:r>
            <a:endParaRPr lang="en-US" sz="800" dirty="0"/>
          </a:p>
        </p:txBody>
      </p:sp>
      <p:sp>
        <p:nvSpPr>
          <p:cNvPr id="26" name="Text 24"/>
          <p:cNvSpPr/>
          <p:nvPr/>
        </p:nvSpPr>
        <p:spPr>
          <a:xfrm>
            <a:off x="1417320" y="4343400"/>
            <a:ext cx="1371600" cy="292608"/>
          </a:xfrm>
          <a:prstGeom prst="rect">
            <a:avLst/>
          </a:prstGeom>
          <a:noFill/>
          <a:ln/>
        </p:spPr>
        <p:txBody>
          <a:bodyPr wrap="square" lIns="0" tIns="0" rIns="0" bIns="0" rtlCol="0" anchor="ctr"/>
          <a:lstStyle/>
          <a:p>
            <a:pPr marL="0" indent="0">
              <a:buNone/>
            </a:pPr>
            <a:r>
              <a:rPr lang="en-US" sz="1100" b="1" dirty="0">
                <a:solidFill>
                  <a:srgbClr val="C8102E"/>
                </a:solidFill>
                <a:latin typeface="Calibri" pitchFamily="34" charset="0"/>
                <a:ea typeface="Calibri" pitchFamily="34" charset="-122"/>
                <a:cs typeface="Calibri" pitchFamily="34" charset="-120"/>
              </a:rPr>
              <a:t>Feb 2, 2026</a:t>
            </a:r>
            <a:endParaRPr lang="en-US" sz="1100" dirty="0"/>
          </a:p>
        </p:txBody>
      </p:sp>
      <p:sp>
        <p:nvSpPr>
          <p:cNvPr id="27" name="Text 25"/>
          <p:cNvSpPr/>
          <p:nvPr/>
        </p:nvSpPr>
        <p:spPr>
          <a:xfrm>
            <a:off x="2788920" y="4343400"/>
            <a:ext cx="3383280" cy="292608"/>
          </a:xfrm>
          <a:prstGeom prst="rect">
            <a:avLst/>
          </a:prstGeom>
          <a:noFill/>
          <a:ln/>
        </p:spPr>
        <p:txBody>
          <a:bodyPr wrap="square" lIns="0" tIns="0" rIns="0" bIns="0" rtlCol="0" anchor="ctr"/>
          <a:lstStyle/>
          <a:p>
            <a:pPr marL="0" indent="0">
              <a:buNone/>
            </a:pPr>
            <a:r>
              <a:rPr lang="en-US" sz="1000" dirty="0">
                <a:solidFill>
                  <a:srgbClr val="0F1419"/>
                </a:solidFill>
                <a:latin typeface="Calibri" pitchFamily="34" charset="0"/>
                <a:ea typeface="Calibri" pitchFamily="34" charset="-122"/>
                <a:cs typeface="Calibri" pitchFamily="34" charset="-120"/>
              </a:rPr>
              <a:t>Andy Parrish first contacts DA Sacia</a:t>
            </a:r>
            <a:endParaRPr lang="en-US" sz="1000" dirty="0"/>
          </a:p>
        </p:txBody>
      </p:sp>
      <p:sp>
        <p:nvSpPr>
          <p:cNvPr id="28" name="Shape 26"/>
          <p:cNvSpPr/>
          <p:nvPr/>
        </p:nvSpPr>
        <p:spPr>
          <a:xfrm>
            <a:off x="457200" y="4910328"/>
            <a:ext cx="868680" cy="292608"/>
          </a:xfrm>
          <a:prstGeom prst="roundRect">
            <a:avLst>
              <a:gd name="adj" fmla="val 12500"/>
            </a:avLst>
          </a:prstGeom>
          <a:solidFill>
            <a:srgbClr val="D4A857"/>
          </a:solidFill>
          <a:ln w="12700">
            <a:solidFill>
              <a:srgbClr val="D4A857"/>
            </a:solidFill>
            <a:prstDash val="solid"/>
          </a:ln>
        </p:spPr>
      </p:sp>
      <p:sp>
        <p:nvSpPr>
          <p:cNvPr id="29" name="Text 27"/>
          <p:cNvSpPr/>
          <p:nvPr/>
        </p:nvSpPr>
        <p:spPr>
          <a:xfrm>
            <a:off x="457200" y="4910328"/>
            <a:ext cx="868680" cy="292608"/>
          </a:xfrm>
          <a:prstGeom prst="rect">
            <a:avLst/>
          </a:prstGeom>
          <a:noFill/>
          <a:ln/>
        </p:spPr>
        <p:txBody>
          <a:bodyPr wrap="square" lIns="0" tIns="0" rIns="0" bIns="0" rtlCol="0" anchor="ctr"/>
          <a:lstStyle/>
          <a:p>
            <a:pPr marL="0" indent="0" algn="ctr">
              <a:buNone/>
            </a:pPr>
            <a:r>
              <a:rPr lang="en-US" sz="800" b="1" dirty="0">
                <a:solidFill>
                  <a:srgbClr val="F7F4EE"/>
                </a:solidFill>
                <a:latin typeface="Calibri" pitchFamily="34" charset="0"/>
                <a:ea typeface="Calibri" pitchFamily="34" charset="-122"/>
                <a:cs typeface="Calibri" pitchFamily="34" charset="-120"/>
              </a:rPr>
              <a:t>PARRISH</a:t>
            </a:r>
            <a:endParaRPr lang="en-US" sz="800" dirty="0"/>
          </a:p>
        </p:txBody>
      </p:sp>
      <p:sp>
        <p:nvSpPr>
          <p:cNvPr id="30" name="Text 28"/>
          <p:cNvSpPr/>
          <p:nvPr/>
        </p:nvSpPr>
        <p:spPr>
          <a:xfrm>
            <a:off x="1417320" y="4910328"/>
            <a:ext cx="1371600" cy="292608"/>
          </a:xfrm>
          <a:prstGeom prst="rect">
            <a:avLst/>
          </a:prstGeom>
          <a:noFill/>
          <a:ln/>
        </p:spPr>
        <p:txBody>
          <a:bodyPr wrap="square" lIns="0" tIns="0" rIns="0" bIns="0" rtlCol="0" anchor="ctr"/>
          <a:lstStyle/>
          <a:p>
            <a:pPr marL="0" indent="0">
              <a:buNone/>
            </a:pPr>
            <a:r>
              <a:rPr lang="en-US" sz="1100" b="1" dirty="0">
                <a:solidFill>
                  <a:srgbClr val="C8102E"/>
                </a:solidFill>
                <a:latin typeface="Calibri" pitchFamily="34" charset="0"/>
                <a:ea typeface="Calibri" pitchFamily="34" charset="-122"/>
                <a:cs typeface="Calibri" pitchFamily="34" charset="-120"/>
              </a:rPr>
              <a:t>Feb 6, 2026</a:t>
            </a:r>
            <a:endParaRPr lang="en-US" sz="1100" dirty="0"/>
          </a:p>
        </p:txBody>
      </p:sp>
      <p:sp>
        <p:nvSpPr>
          <p:cNvPr id="31" name="Text 29"/>
          <p:cNvSpPr/>
          <p:nvPr/>
        </p:nvSpPr>
        <p:spPr>
          <a:xfrm>
            <a:off x="2788920" y="4910328"/>
            <a:ext cx="3383280" cy="292608"/>
          </a:xfrm>
          <a:prstGeom prst="rect">
            <a:avLst/>
          </a:prstGeom>
          <a:noFill/>
          <a:ln/>
        </p:spPr>
        <p:txBody>
          <a:bodyPr wrap="square" lIns="0" tIns="0" rIns="0" bIns="0" rtlCol="0" anchor="ctr"/>
          <a:lstStyle/>
          <a:p>
            <a:pPr marL="0" indent="0">
              <a:buNone/>
            </a:pPr>
            <a:r>
              <a:rPr lang="en-US" sz="1000" dirty="0">
                <a:solidFill>
                  <a:srgbClr val="0F1419"/>
                </a:solidFill>
                <a:latin typeface="Calibri" pitchFamily="34" charset="0"/>
                <a:ea typeface="Calibri" pitchFamily="34" charset="-122"/>
                <a:cs typeface="Calibri" pitchFamily="34" charset="-120"/>
              </a:rPr>
              <a:t>Open records request sent to County lawyer</a:t>
            </a:r>
            <a:endParaRPr lang="en-US" sz="1000" dirty="0"/>
          </a:p>
        </p:txBody>
      </p:sp>
      <p:sp>
        <p:nvSpPr>
          <p:cNvPr id="32" name="Shape 30"/>
          <p:cNvSpPr/>
          <p:nvPr/>
        </p:nvSpPr>
        <p:spPr>
          <a:xfrm>
            <a:off x="6309360" y="1508760"/>
            <a:ext cx="868680" cy="292608"/>
          </a:xfrm>
          <a:prstGeom prst="roundRect">
            <a:avLst>
              <a:gd name="adj" fmla="val 12500"/>
            </a:avLst>
          </a:prstGeom>
          <a:solidFill>
            <a:srgbClr val="D4A857"/>
          </a:solidFill>
          <a:ln w="12700">
            <a:solidFill>
              <a:srgbClr val="D4A857"/>
            </a:solidFill>
            <a:prstDash val="solid"/>
          </a:ln>
        </p:spPr>
      </p:sp>
      <p:sp>
        <p:nvSpPr>
          <p:cNvPr id="33" name="Text 31"/>
          <p:cNvSpPr/>
          <p:nvPr/>
        </p:nvSpPr>
        <p:spPr>
          <a:xfrm>
            <a:off x="6309360" y="1508760"/>
            <a:ext cx="868680" cy="292608"/>
          </a:xfrm>
          <a:prstGeom prst="rect">
            <a:avLst/>
          </a:prstGeom>
          <a:noFill/>
          <a:ln/>
        </p:spPr>
        <p:txBody>
          <a:bodyPr wrap="square" lIns="0" tIns="0" rIns="0" bIns="0" rtlCol="0" anchor="ctr"/>
          <a:lstStyle/>
          <a:p>
            <a:pPr marL="0" indent="0" algn="ctr">
              <a:buNone/>
            </a:pPr>
            <a:r>
              <a:rPr lang="en-US" sz="800" b="1" dirty="0">
                <a:solidFill>
                  <a:srgbClr val="F7F4EE"/>
                </a:solidFill>
                <a:latin typeface="Calibri" pitchFamily="34" charset="0"/>
                <a:ea typeface="Calibri" pitchFamily="34" charset="-122"/>
                <a:cs typeface="Calibri" pitchFamily="34" charset="-120"/>
              </a:rPr>
              <a:t>PARRISH</a:t>
            </a:r>
            <a:endParaRPr lang="en-US" sz="800" dirty="0"/>
          </a:p>
        </p:txBody>
      </p:sp>
      <p:sp>
        <p:nvSpPr>
          <p:cNvPr id="34" name="Text 32"/>
          <p:cNvSpPr/>
          <p:nvPr/>
        </p:nvSpPr>
        <p:spPr>
          <a:xfrm>
            <a:off x="7269480" y="1508760"/>
            <a:ext cx="1371600" cy="292608"/>
          </a:xfrm>
          <a:prstGeom prst="rect">
            <a:avLst/>
          </a:prstGeom>
          <a:noFill/>
          <a:ln/>
        </p:spPr>
        <p:txBody>
          <a:bodyPr wrap="square" lIns="0" tIns="0" rIns="0" bIns="0" rtlCol="0" anchor="ctr"/>
          <a:lstStyle/>
          <a:p>
            <a:pPr marL="0" indent="0">
              <a:buNone/>
            </a:pPr>
            <a:r>
              <a:rPr lang="en-US" sz="1100" b="1" dirty="0">
                <a:solidFill>
                  <a:srgbClr val="C8102E"/>
                </a:solidFill>
                <a:latin typeface="Calibri" pitchFamily="34" charset="0"/>
                <a:ea typeface="Calibri" pitchFamily="34" charset="-122"/>
                <a:cs typeface="Calibri" pitchFamily="34" charset="-120"/>
              </a:rPr>
              <a:t>Feb 13, 2026</a:t>
            </a:r>
            <a:endParaRPr lang="en-US" sz="1100" dirty="0"/>
          </a:p>
        </p:txBody>
      </p:sp>
      <p:sp>
        <p:nvSpPr>
          <p:cNvPr id="35" name="Text 33"/>
          <p:cNvSpPr/>
          <p:nvPr/>
        </p:nvSpPr>
        <p:spPr>
          <a:xfrm>
            <a:off x="8641080" y="1508760"/>
            <a:ext cx="3383280" cy="292608"/>
          </a:xfrm>
          <a:prstGeom prst="rect">
            <a:avLst/>
          </a:prstGeom>
          <a:noFill/>
          <a:ln/>
        </p:spPr>
        <p:txBody>
          <a:bodyPr wrap="square" lIns="0" tIns="0" rIns="0" bIns="0" rtlCol="0" anchor="ctr"/>
          <a:lstStyle/>
          <a:p>
            <a:pPr marL="0" indent="0">
              <a:buNone/>
            </a:pPr>
            <a:r>
              <a:rPr lang="en-US" sz="1000" dirty="0">
                <a:solidFill>
                  <a:srgbClr val="0F1419"/>
                </a:solidFill>
                <a:latin typeface="Calibri" pitchFamily="34" charset="0"/>
                <a:ea typeface="Calibri" pitchFamily="34" charset="-122"/>
                <a:cs typeface="Calibri" pitchFamily="34" charset="-120"/>
              </a:rPr>
              <a:t>Formal complaint filed with DA, plus 8 documents</a:t>
            </a:r>
            <a:endParaRPr lang="en-US" sz="1000" dirty="0"/>
          </a:p>
        </p:txBody>
      </p:sp>
      <p:sp>
        <p:nvSpPr>
          <p:cNvPr id="36" name="Shape 34"/>
          <p:cNvSpPr/>
          <p:nvPr/>
        </p:nvSpPr>
        <p:spPr>
          <a:xfrm>
            <a:off x="6309360" y="2075688"/>
            <a:ext cx="868680" cy="292608"/>
          </a:xfrm>
          <a:prstGeom prst="roundRect">
            <a:avLst>
              <a:gd name="adj" fmla="val 12500"/>
            </a:avLst>
          </a:prstGeom>
          <a:solidFill>
            <a:srgbClr val="D4A857"/>
          </a:solidFill>
          <a:ln w="12700">
            <a:solidFill>
              <a:srgbClr val="D4A857"/>
            </a:solidFill>
            <a:prstDash val="solid"/>
          </a:ln>
        </p:spPr>
      </p:sp>
      <p:sp>
        <p:nvSpPr>
          <p:cNvPr id="37" name="Text 35"/>
          <p:cNvSpPr/>
          <p:nvPr/>
        </p:nvSpPr>
        <p:spPr>
          <a:xfrm>
            <a:off x="6309360" y="2075688"/>
            <a:ext cx="868680" cy="292608"/>
          </a:xfrm>
          <a:prstGeom prst="rect">
            <a:avLst/>
          </a:prstGeom>
          <a:noFill/>
          <a:ln/>
        </p:spPr>
        <p:txBody>
          <a:bodyPr wrap="square" lIns="0" tIns="0" rIns="0" bIns="0" rtlCol="0" anchor="ctr"/>
          <a:lstStyle/>
          <a:p>
            <a:pPr marL="0" indent="0" algn="ctr">
              <a:buNone/>
            </a:pPr>
            <a:r>
              <a:rPr lang="en-US" sz="800" b="1" dirty="0">
                <a:solidFill>
                  <a:srgbClr val="F7F4EE"/>
                </a:solidFill>
                <a:latin typeface="Calibri" pitchFamily="34" charset="0"/>
                <a:ea typeface="Calibri" pitchFamily="34" charset="-122"/>
                <a:cs typeface="Calibri" pitchFamily="34" charset="-120"/>
              </a:rPr>
              <a:t>PARRISH</a:t>
            </a:r>
            <a:endParaRPr lang="en-US" sz="800" dirty="0"/>
          </a:p>
        </p:txBody>
      </p:sp>
      <p:sp>
        <p:nvSpPr>
          <p:cNvPr id="38" name="Text 36"/>
          <p:cNvSpPr/>
          <p:nvPr/>
        </p:nvSpPr>
        <p:spPr>
          <a:xfrm>
            <a:off x="7269480" y="2075688"/>
            <a:ext cx="1371600" cy="292608"/>
          </a:xfrm>
          <a:prstGeom prst="rect">
            <a:avLst/>
          </a:prstGeom>
          <a:noFill/>
          <a:ln/>
        </p:spPr>
        <p:txBody>
          <a:bodyPr wrap="square" lIns="0" tIns="0" rIns="0" bIns="0" rtlCol="0" anchor="ctr"/>
          <a:lstStyle/>
          <a:p>
            <a:pPr marL="0" indent="0">
              <a:buNone/>
            </a:pPr>
            <a:r>
              <a:rPr lang="en-US" sz="1100" b="1" dirty="0">
                <a:solidFill>
                  <a:srgbClr val="C8102E"/>
                </a:solidFill>
                <a:latin typeface="Calibri" pitchFamily="34" charset="0"/>
                <a:ea typeface="Calibri" pitchFamily="34" charset="-122"/>
                <a:cs typeface="Calibri" pitchFamily="34" charset="-120"/>
              </a:rPr>
              <a:t>Feb 17, 2026</a:t>
            </a:r>
            <a:endParaRPr lang="en-US" sz="1100" dirty="0"/>
          </a:p>
        </p:txBody>
      </p:sp>
      <p:sp>
        <p:nvSpPr>
          <p:cNvPr id="39" name="Text 37"/>
          <p:cNvSpPr/>
          <p:nvPr/>
        </p:nvSpPr>
        <p:spPr>
          <a:xfrm>
            <a:off x="8641080" y="2075688"/>
            <a:ext cx="3383280" cy="292608"/>
          </a:xfrm>
          <a:prstGeom prst="rect">
            <a:avLst/>
          </a:prstGeom>
          <a:noFill/>
          <a:ln/>
        </p:spPr>
        <p:txBody>
          <a:bodyPr wrap="square" lIns="0" tIns="0" rIns="0" bIns="0" rtlCol="0" anchor="ctr"/>
          <a:lstStyle/>
          <a:p>
            <a:pPr marL="0" indent="0">
              <a:buNone/>
            </a:pPr>
            <a:r>
              <a:rPr lang="en-US" sz="1000" dirty="0">
                <a:solidFill>
                  <a:srgbClr val="0F1419"/>
                </a:solidFill>
                <a:latin typeface="Calibri" pitchFamily="34" charset="0"/>
                <a:ea typeface="Calibri" pitchFamily="34" charset="-122"/>
                <a:cs typeface="Calibri" pitchFamily="34" charset="-120"/>
              </a:rPr>
              <a:t>County confirms in writing: zero agreements for 173 agencies</a:t>
            </a:r>
            <a:endParaRPr lang="en-US" sz="1000" dirty="0"/>
          </a:p>
        </p:txBody>
      </p:sp>
      <p:sp>
        <p:nvSpPr>
          <p:cNvPr id="40" name="Shape 38"/>
          <p:cNvSpPr/>
          <p:nvPr/>
        </p:nvSpPr>
        <p:spPr>
          <a:xfrm>
            <a:off x="6309360" y="2642616"/>
            <a:ext cx="868680" cy="292608"/>
          </a:xfrm>
          <a:prstGeom prst="roundRect">
            <a:avLst>
              <a:gd name="adj" fmla="val 12500"/>
            </a:avLst>
          </a:prstGeom>
          <a:solidFill>
            <a:srgbClr val="8B4DB2"/>
          </a:solidFill>
          <a:ln w="12700">
            <a:solidFill>
              <a:srgbClr val="8B4DB2"/>
            </a:solidFill>
            <a:prstDash val="solid"/>
          </a:ln>
        </p:spPr>
      </p:sp>
      <p:sp>
        <p:nvSpPr>
          <p:cNvPr id="41" name="Text 39"/>
          <p:cNvSpPr/>
          <p:nvPr/>
        </p:nvSpPr>
        <p:spPr>
          <a:xfrm>
            <a:off x="6309360" y="2642616"/>
            <a:ext cx="868680" cy="292608"/>
          </a:xfrm>
          <a:prstGeom prst="rect">
            <a:avLst/>
          </a:prstGeom>
          <a:noFill/>
          <a:ln/>
        </p:spPr>
        <p:txBody>
          <a:bodyPr wrap="square" lIns="0" tIns="0" rIns="0" bIns="0" rtlCol="0" anchor="ctr"/>
          <a:lstStyle/>
          <a:p>
            <a:pPr marL="0" indent="0" algn="ctr">
              <a:buNone/>
            </a:pPr>
            <a:r>
              <a:rPr lang="en-US" sz="800" b="1" dirty="0">
                <a:solidFill>
                  <a:srgbClr val="F7F4EE"/>
                </a:solidFill>
                <a:latin typeface="Calibri" pitchFamily="34" charset="0"/>
                <a:ea typeface="Calibri" pitchFamily="34" charset="-122"/>
                <a:cs typeface="Calibri" pitchFamily="34" charset="-120"/>
              </a:rPr>
              <a:t>DA</a:t>
            </a:r>
            <a:endParaRPr lang="en-US" sz="800" dirty="0"/>
          </a:p>
        </p:txBody>
      </p:sp>
      <p:sp>
        <p:nvSpPr>
          <p:cNvPr id="42" name="Text 40"/>
          <p:cNvSpPr/>
          <p:nvPr/>
        </p:nvSpPr>
        <p:spPr>
          <a:xfrm>
            <a:off x="7269480" y="2642616"/>
            <a:ext cx="1371600" cy="292608"/>
          </a:xfrm>
          <a:prstGeom prst="rect">
            <a:avLst/>
          </a:prstGeom>
          <a:noFill/>
          <a:ln/>
        </p:spPr>
        <p:txBody>
          <a:bodyPr wrap="square" lIns="0" tIns="0" rIns="0" bIns="0" rtlCol="0" anchor="ctr"/>
          <a:lstStyle/>
          <a:p>
            <a:pPr marL="0" indent="0">
              <a:buNone/>
            </a:pPr>
            <a:r>
              <a:rPr lang="en-US" sz="1100" b="1" dirty="0">
                <a:solidFill>
                  <a:srgbClr val="C8102E"/>
                </a:solidFill>
                <a:latin typeface="Calibri" pitchFamily="34" charset="0"/>
                <a:ea typeface="Calibri" pitchFamily="34" charset="-122"/>
                <a:cs typeface="Calibri" pitchFamily="34" charset="-120"/>
              </a:rPr>
              <a:t>Feb 19, 2026</a:t>
            </a:r>
            <a:endParaRPr lang="en-US" sz="1100" dirty="0"/>
          </a:p>
        </p:txBody>
      </p:sp>
      <p:sp>
        <p:nvSpPr>
          <p:cNvPr id="43" name="Text 41"/>
          <p:cNvSpPr/>
          <p:nvPr/>
        </p:nvSpPr>
        <p:spPr>
          <a:xfrm>
            <a:off x="8641080" y="2642616"/>
            <a:ext cx="3383280" cy="292608"/>
          </a:xfrm>
          <a:prstGeom prst="rect">
            <a:avLst/>
          </a:prstGeom>
          <a:noFill/>
          <a:ln/>
        </p:spPr>
        <p:txBody>
          <a:bodyPr wrap="square" lIns="0" tIns="0" rIns="0" bIns="0" rtlCol="0" anchor="ctr"/>
          <a:lstStyle/>
          <a:p>
            <a:pPr marL="0" indent="0">
              <a:buNone/>
            </a:pPr>
            <a:r>
              <a:rPr lang="en-US" sz="1000" dirty="0">
                <a:solidFill>
                  <a:srgbClr val="0F1419"/>
                </a:solidFill>
                <a:latin typeface="Calibri" pitchFamily="34" charset="0"/>
                <a:ea typeface="Calibri" pitchFamily="34" charset="-122"/>
                <a:cs typeface="Calibri" pitchFamily="34" charset="-120"/>
              </a:rPr>
              <a:t>DA Sacia: "not my position to advise"</a:t>
            </a:r>
            <a:endParaRPr lang="en-US" sz="1000" dirty="0"/>
          </a:p>
        </p:txBody>
      </p:sp>
      <p:sp>
        <p:nvSpPr>
          <p:cNvPr id="44" name="Shape 42"/>
          <p:cNvSpPr/>
          <p:nvPr/>
        </p:nvSpPr>
        <p:spPr>
          <a:xfrm>
            <a:off x="6309360" y="3209544"/>
            <a:ext cx="868680" cy="292608"/>
          </a:xfrm>
          <a:prstGeom prst="roundRect">
            <a:avLst>
              <a:gd name="adj" fmla="val 12500"/>
            </a:avLst>
          </a:prstGeom>
          <a:solidFill>
            <a:srgbClr val="D4A857"/>
          </a:solidFill>
          <a:ln w="12700">
            <a:solidFill>
              <a:srgbClr val="D4A857"/>
            </a:solidFill>
            <a:prstDash val="solid"/>
          </a:ln>
        </p:spPr>
      </p:sp>
      <p:sp>
        <p:nvSpPr>
          <p:cNvPr id="45" name="Text 43"/>
          <p:cNvSpPr/>
          <p:nvPr/>
        </p:nvSpPr>
        <p:spPr>
          <a:xfrm>
            <a:off x="6309360" y="3209544"/>
            <a:ext cx="868680" cy="292608"/>
          </a:xfrm>
          <a:prstGeom prst="rect">
            <a:avLst/>
          </a:prstGeom>
          <a:noFill/>
          <a:ln/>
        </p:spPr>
        <p:txBody>
          <a:bodyPr wrap="square" lIns="0" tIns="0" rIns="0" bIns="0" rtlCol="0" anchor="ctr"/>
          <a:lstStyle/>
          <a:p>
            <a:pPr marL="0" indent="0" algn="ctr">
              <a:buNone/>
            </a:pPr>
            <a:r>
              <a:rPr lang="en-US" sz="800" b="1" dirty="0">
                <a:solidFill>
                  <a:srgbClr val="F7F4EE"/>
                </a:solidFill>
                <a:latin typeface="Calibri" pitchFamily="34" charset="0"/>
                <a:ea typeface="Calibri" pitchFamily="34" charset="-122"/>
                <a:cs typeface="Calibri" pitchFamily="34" charset="-120"/>
              </a:rPr>
              <a:t>PARRISH</a:t>
            </a:r>
            <a:endParaRPr lang="en-US" sz="800" dirty="0"/>
          </a:p>
        </p:txBody>
      </p:sp>
      <p:sp>
        <p:nvSpPr>
          <p:cNvPr id="46" name="Text 44"/>
          <p:cNvSpPr/>
          <p:nvPr/>
        </p:nvSpPr>
        <p:spPr>
          <a:xfrm>
            <a:off x="7269480" y="3209544"/>
            <a:ext cx="1371600" cy="292608"/>
          </a:xfrm>
          <a:prstGeom prst="rect">
            <a:avLst/>
          </a:prstGeom>
          <a:noFill/>
          <a:ln/>
        </p:spPr>
        <p:txBody>
          <a:bodyPr wrap="square" lIns="0" tIns="0" rIns="0" bIns="0" rtlCol="0" anchor="ctr"/>
          <a:lstStyle/>
          <a:p>
            <a:pPr marL="0" indent="0">
              <a:buNone/>
            </a:pPr>
            <a:r>
              <a:rPr lang="en-US" sz="1100" b="1" dirty="0">
                <a:solidFill>
                  <a:srgbClr val="C8102E"/>
                </a:solidFill>
                <a:latin typeface="Calibri" pitchFamily="34" charset="0"/>
                <a:ea typeface="Calibri" pitchFamily="34" charset="-122"/>
                <a:cs typeface="Calibri" pitchFamily="34" charset="-120"/>
              </a:rPr>
              <a:t>Feb 19, 2026</a:t>
            </a:r>
            <a:endParaRPr lang="en-US" sz="1100" dirty="0"/>
          </a:p>
        </p:txBody>
      </p:sp>
      <p:sp>
        <p:nvSpPr>
          <p:cNvPr id="47" name="Text 45"/>
          <p:cNvSpPr/>
          <p:nvPr/>
        </p:nvSpPr>
        <p:spPr>
          <a:xfrm>
            <a:off x="8641080" y="3209544"/>
            <a:ext cx="3383280" cy="292608"/>
          </a:xfrm>
          <a:prstGeom prst="rect">
            <a:avLst/>
          </a:prstGeom>
          <a:noFill/>
          <a:ln/>
        </p:spPr>
        <p:txBody>
          <a:bodyPr wrap="square" lIns="0" tIns="0" rIns="0" bIns="0" rtlCol="0" anchor="ctr"/>
          <a:lstStyle/>
          <a:p>
            <a:pPr marL="0" indent="0">
              <a:buNone/>
            </a:pPr>
            <a:r>
              <a:rPr lang="en-US" sz="1000" dirty="0">
                <a:solidFill>
                  <a:srgbClr val="0F1419"/>
                </a:solidFill>
                <a:latin typeface="Calibri" pitchFamily="34" charset="0"/>
                <a:ea typeface="Calibri" pitchFamily="34" charset="-122"/>
                <a:cs typeface="Calibri" pitchFamily="34" charset="-120"/>
              </a:rPr>
              <a:t>Parrish formally asks County lawyer for a ruling</a:t>
            </a:r>
            <a:endParaRPr lang="en-US" sz="1000" dirty="0"/>
          </a:p>
        </p:txBody>
      </p:sp>
      <p:sp>
        <p:nvSpPr>
          <p:cNvPr id="48" name="Shape 46"/>
          <p:cNvSpPr/>
          <p:nvPr/>
        </p:nvSpPr>
        <p:spPr>
          <a:xfrm>
            <a:off x="6309360" y="3776472"/>
            <a:ext cx="868680" cy="292608"/>
          </a:xfrm>
          <a:prstGeom prst="roundRect">
            <a:avLst>
              <a:gd name="adj" fmla="val 12500"/>
            </a:avLst>
          </a:prstGeom>
          <a:solidFill>
            <a:srgbClr val="B2854D"/>
          </a:solidFill>
          <a:ln w="12700">
            <a:solidFill>
              <a:srgbClr val="B2854D"/>
            </a:solidFill>
            <a:prstDash val="solid"/>
          </a:ln>
        </p:spPr>
      </p:sp>
      <p:sp>
        <p:nvSpPr>
          <p:cNvPr id="49" name="Text 47"/>
          <p:cNvSpPr/>
          <p:nvPr/>
        </p:nvSpPr>
        <p:spPr>
          <a:xfrm>
            <a:off x="6309360" y="3776472"/>
            <a:ext cx="868680" cy="292608"/>
          </a:xfrm>
          <a:prstGeom prst="rect">
            <a:avLst/>
          </a:prstGeom>
          <a:noFill/>
          <a:ln/>
        </p:spPr>
        <p:txBody>
          <a:bodyPr wrap="square" lIns="0" tIns="0" rIns="0" bIns="0" rtlCol="0" anchor="ctr"/>
          <a:lstStyle/>
          <a:p>
            <a:pPr marL="0" indent="0" algn="ctr">
              <a:buNone/>
            </a:pPr>
            <a:r>
              <a:rPr lang="en-US" sz="800" b="1" dirty="0">
                <a:solidFill>
                  <a:srgbClr val="F7F4EE"/>
                </a:solidFill>
                <a:latin typeface="Calibri" pitchFamily="34" charset="0"/>
                <a:ea typeface="Calibri" pitchFamily="34" charset="-122"/>
                <a:cs typeface="Calibri" pitchFamily="34" charset="-120"/>
              </a:rPr>
              <a:t>COUNSEL</a:t>
            </a:r>
            <a:endParaRPr lang="en-US" sz="800" dirty="0"/>
          </a:p>
        </p:txBody>
      </p:sp>
      <p:sp>
        <p:nvSpPr>
          <p:cNvPr id="50" name="Text 48"/>
          <p:cNvSpPr/>
          <p:nvPr/>
        </p:nvSpPr>
        <p:spPr>
          <a:xfrm>
            <a:off x="7269480" y="3776472"/>
            <a:ext cx="1371600" cy="292608"/>
          </a:xfrm>
          <a:prstGeom prst="rect">
            <a:avLst/>
          </a:prstGeom>
          <a:noFill/>
          <a:ln/>
        </p:spPr>
        <p:txBody>
          <a:bodyPr wrap="square" lIns="0" tIns="0" rIns="0" bIns="0" rtlCol="0" anchor="ctr"/>
          <a:lstStyle/>
          <a:p>
            <a:pPr marL="0" indent="0">
              <a:buNone/>
            </a:pPr>
            <a:r>
              <a:rPr lang="en-US" sz="1100" b="1" dirty="0">
                <a:solidFill>
                  <a:srgbClr val="C8102E"/>
                </a:solidFill>
                <a:latin typeface="Calibri" pitchFamily="34" charset="0"/>
                <a:ea typeface="Calibri" pitchFamily="34" charset="-122"/>
                <a:cs typeface="Calibri" pitchFamily="34" charset="-120"/>
              </a:rPr>
              <a:t>Mar 9, 2026</a:t>
            </a:r>
            <a:endParaRPr lang="en-US" sz="1100" dirty="0"/>
          </a:p>
        </p:txBody>
      </p:sp>
      <p:sp>
        <p:nvSpPr>
          <p:cNvPr id="51" name="Text 49"/>
          <p:cNvSpPr/>
          <p:nvPr/>
        </p:nvSpPr>
        <p:spPr>
          <a:xfrm>
            <a:off x="8641080" y="3776472"/>
            <a:ext cx="3383280" cy="292608"/>
          </a:xfrm>
          <a:prstGeom prst="rect">
            <a:avLst/>
          </a:prstGeom>
          <a:noFill/>
          <a:ln/>
        </p:spPr>
        <p:txBody>
          <a:bodyPr wrap="square" lIns="0" tIns="0" rIns="0" bIns="0" rtlCol="0" anchor="ctr"/>
          <a:lstStyle/>
          <a:p>
            <a:pPr marL="0" indent="0">
              <a:buNone/>
            </a:pPr>
            <a:r>
              <a:rPr lang="en-US" sz="1000" dirty="0">
                <a:solidFill>
                  <a:srgbClr val="0F1419"/>
                </a:solidFill>
                <a:latin typeface="Calibri" pitchFamily="34" charset="0"/>
                <a:ea typeface="Calibri" pitchFamily="34" charset="-122"/>
                <a:cs typeface="Calibri" pitchFamily="34" charset="-120"/>
              </a:rPr>
              <a:t>Fisher (after 21 days): can't give a formal opinion</a:t>
            </a:r>
            <a:endParaRPr lang="en-US" sz="1000" dirty="0"/>
          </a:p>
        </p:txBody>
      </p:sp>
      <p:sp>
        <p:nvSpPr>
          <p:cNvPr id="52" name="Shape 50"/>
          <p:cNvSpPr/>
          <p:nvPr/>
        </p:nvSpPr>
        <p:spPr>
          <a:xfrm>
            <a:off x="6309360" y="4343400"/>
            <a:ext cx="868680" cy="292608"/>
          </a:xfrm>
          <a:prstGeom prst="roundRect">
            <a:avLst>
              <a:gd name="adj" fmla="val 12500"/>
            </a:avLst>
          </a:prstGeom>
          <a:solidFill>
            <a:srgbClr val="D4A857"/>
          </a:solidFill>
          <a:ln w="12700">
            <a:solidFill>
              <a:srgbClr val="D4A857"/>
            </a:solidFill>
            <a:prstDash val="solid"/>
          </a:ln>
        </p:spPr>
      </p:sp>
      <p:sp>
        <p:nvSpPr>
          <p:cNvPr id="53" name="Text 51"/>
          <p:cNvSpPr/>
          <p:nvPr/>
        </p:nvSpPr>
        <p:spPr>
          <a:xfrm>
            <a:off x="6309360" y="4343400"/>
            <a:ext cx="868680" cy="292608"/>
          </a:xfrm>
          <a:prstGeom prst="rect">
            <a:avLst/>
          </a:prstGeom>
          <a:noFill/>
          <a:ln/>
        </p:spPr>
        <p:txBody>
          <a:bodyPr wrap="square" lIns="0" tIns="0" rIns="0" bIns="0" rtlCol="0" anchor="ctr"/>
          <a:lstStyle/>
          <a:p>
            <a:pPr marL="0" indent="0" algn="ctr">
              <a:buNone/>
            </a:pPr>
            <a:r>
              <a:rPr lang="en-US" sz="800" b="1" dirty="0">
                <a:solidFill>
                  <a:srgbClr val="F7F4EE"/>
                </a:solidFill>
                <a:latin typeface="Calibri" pitchFamily="34" charset="0"/>
                <a:ea typeface="Calibri" pitchFamily="34" charset="-122"/>
                <a:cs typeface="Calibri" pitchFamily="34" charset="-120"/>
              </a:rPr>
              <a:t>PARRISH</a:t>
            </a:r>
            <a:endParaRPr lang="en-US" sz="800" dirty="0"/>
          </a:p>
        </p:txBody>
      </p:sp>
      <p:sp>
        <p:nvSpPr>
          <p:cNvPr id="54" name="Text 52"/>
          <p:cNvSpPr/>
          <p:nvPr/>
        </p:nvSpPr>
        <p:spPr>
          <a:xfrm>
            <a:off x="7269480" y="4343400"/>
            <a:ext cx="1371600" cy="292608"/>
          </a:xfrm>
          <a:prstGeom prst="rect">
            <a:avLst/>
          </a:prstGeom>
          <a:noFill/>
          <a:ln/>
        </p:spPr>
        <p:txBody>
          <a:bodyPr wrap="square" lIns="0" tIns="0" rIns="0" bIns="0" rtlCol="0" anchor="ctr"/>
          <a:lstStyle/>
          <a:p>
            <a:pPr marL="0" indent="0">
              <a:buNone/>
            </a:pPr>
            <a:r>
              <a:rPr lang="en-US" sz="1100" b="1" dirty="0">
                <a:solidFill>
                  <a:srgbClr val="C8102E"/>
                </a:solidFill>
                <a:latin typeface="Calibri" pitchFamily="34" charset="0"/>
                <a:ea typeface="Calibri" pitchFamily="34" charset="-122"/>
                <a:cs typeface="Calibri" pitchFamily="34" charset="-120"/>
              </a:rPr>
              <a:t>Mar 9, 2026</a:t>
            </a:r>
            <a:endParaRPr lang="en-US" sz="1100" dirty="0"/>
          </a:p>
        </p:txBody>
      </p:sp>
      <p:sp>
        <p:nvSpPr>
          <p:cNvPr id="55" name="Text 53"/>
          <p:cNvSpPr/>
          <p:nvPr/>
        </p:nvSpPr>
        <p:spPr>
          <a:xfrm>
            <a:off x="8641080" y="4343400"/>
            <a:ext cx="3383280" cy="292608"/>
          </a:xfrm>
          <a:prstGeom prst="rect">
            <a:avLst/>
          </a:prstGeom>
          <a:noFill/>
          <a:ln/>
        </p:spPr>
        <p:txBody>
          <a:bodyPr wrap="square" lIns="0" tIns="0" rIns="0" bIns="0" rtlCol="0" anchor="ctr"/>
          <a:lstStyle/>
          <a:p>
            <a:pPr marL="0" indent="0">
              <a:buNone/>
            </a:pPr>
            <a:r>
              <a:rPr lang="en-US" sz="1000" dirty="0">
                <a:solidFill>
                  <a:srgbClr val="0F1419"/>
                </a:solidFill>
                <a:latin typeface="Calibri" pitchFamily="34" charset="0"/>
                <a:ea typeface="Calibri" pitchFamily="34" charset="-122"/>
                <a:cs typeface="Calibri" pitchFamily="34" charset="-120"/>
              </a:rPr>
              <a:t>Legal claim served on Galesville City Clerk</a:t>
            </a:r>
            <a:endParaRPr lang="en-US" sz="1000" dirty="0"/>
          </a:p>
        </p:txBody>
      </p:sp>
      <p:sp>
        <p:nvSpPr>
          <p:cNvPr id="56" name="Shape 54"/>
          <p:cNvSpPr/>
          <p:nvPr/>
        </p:nvSpPr>
        <p:spPr>
          <a:xfrm>
            <a:off x="6309360" y="4910328"/>
            <a:ext cx="868680" cy="292608"/>
          </a:xfrm>
          <a:prstGeom prst="roundRect">
            <a:avLst>
              <a:gd name="adj" fmla="val 12500"/>
            </a:avLst>
          </a:prstGeom>
          <a:solidFill>
            <a:srgbClr val="C8102E"/>
          </a:solidFill>
          <a:ln w="12700">
            <a:solidFill>
              <a:srgbClr val="C8102E"/>
            </a:solidFill>
            <a:prstDash val="solid"/>
          </a:ln>
        </p:spPr>
      </p:sp>
      <p:sp>
        <p:nvSpPr>
          <p:cNvPr id="57" name="Text 55"/>
          <p:cNvSpPr/>
          <p:nvPr/>
        </p:nvSpPr>
        <p:spPr>
          <a:xfrm>
            <a:off x="6309360" y="4910328"/>
            <a:ext cx="868680" cy="292608"/>
          </a:xfrm>
          <a:prstGeom prst="rect">
            <a:avLst/>
          </a:prstGeom>
          <a:noFill/>
          <a:ln/>
        </p:spPr>
        <p:txBody>
          <a:bodyPr wrap="square" lIns="0" tIns="0" rIns="0" bIns="0" rtlCol="0" anchor="ctr"/>
          <a:lstStyle/>
          <a:p>
            <a:pPr marL="0" indent="0" algn="ctr">
              <a:buNone/>
            </a:pPr>
            <a:r>
              <a:rPr lang="en-US" sz="800" b="1" dirty="0">
                <a:solidFill>
                  <a:srgbClr val="F7F4EE"/>
                </a:solidFill>
                <a:latin typeface="Calibri" pitchFamily="34" charset="0"/>
                <a:ea typeface="Calibri" pitchFamily="34" charset="-122"/>
                <a:cs typeface="Calibri" pitchFamily="34" charset="-120"/>
              </a:rPr>
              <a:t>CITY</a:t>
            </a:r>
            <a:endParaRPr lang="en-US" sz="800" dirty="0"/>
          </a:p>
        </p:txBody>
      </p:sp>
      <p:sp>
        <p:nvSpPr>
          <p:cNvPr id="58" name="Text 56"/>
          <p:cNvSpPr/>
          <p:nvPr/>
        </p:nvSpPr>
        <p:spPr>
          <a:xfrm>
            <a:off x="7269480" y="4910328"/>
            <a:ext cx="1371600" cy="292608"/>
          </a:xfrm>
          <a:prstGeom prst="rect">
            <a:avLst/>
          </a:prstGeom>
          <a:noFill/>
          <a:ln/>
        </p:spPr>
        <p:txBody>
          <a:bodyPr wrap="square" lIns="0" tIns="0" rIns="0" bIns="0" rtlCol="0" anchor="ctr"/>
          <a:lstStyle/>
          <a:p>
            <a:pPr marL="0" indent="0">
              <a:buNone/>
            </a:pPr>
            <a:r>
              <a:rPr lang="en-US" sz="1100" b="1" dirty="0">
                <a:solidFill>
                  <a:srgbClr val="C8102E"/>
                </a:solidFill>
                <a:latin typeface="Calibri" pitchFamily="34" charset="0"/>
                <a:ea typeface="Calibri" pitchFamily="34" charset="-122"/>
                <a:cs typeface="Calibri" pitchFamily="34" charset="-120"/>
              </a:rPr>
              <a:t>May 4, 2026</a:t>
            </a:r>
            <a:endParaRPr lang="en-US" sz="1100" dirty="0"/>
          </a:p>
        </p:txBody>
      </p:sp>
      <p:sp>
        <p:nvSpPr>
          <p:cNvPr id="59" name="Text 57"/>
          <p:cNvSpPr/>
          <p:nvPr/>
        </p:nvSpPr>
        <p:spPr>
          <a:xfrm>
            <a:off x="8641080" y="4910328"/>
            <a:ext cx="3383280" cy="292608"/>
          </a:xfrm>
          <a:prstGeom prst="rect">
            <a:avLst/>
          </a:prstGeom>
          <a:noFill/>
          <a:ln/>
        </p:spPr>
        <p:txBody>
          <a:bodyPr wrap="square" lIns="0" tIns="0" rIns="0" bIns="0" rtlCol="0" anchor="ctr"/>
          <a:lstStyle/>
          <a:p>
            <a:pPr marL="0" indent="0">
              <a:buNone/>
            </a:pPr>
            <a:r>
              <a:rPr lang="en-US" sz="1000" dirty="0">
                <a:solidFill>
                  <a:srgbClr val="0F1419"/>
                </a:solidFill>
                <a:latin typeface="Calibri" pitchFamily="34" charset="0"/>
                <a:ea typeface="Calibri" pitchFamily="34" charset="-122"/>
                <a:cs typeface="Calibri" pitchFamily="34" charset="-120"/>
              </a:rPr>
              <a:t>Galesville officially rejects the claim — cameras stay on</a:t>
            </a:r>
            <a:endParaRPr lang="en-US" sz="1000" dirty="0"/>
          </a:p>
        </p:txBody>
      </p:sp>
      <p:sp>
        <p:nvSpPr>
          <p:cNvPr id="60" name="Shape 58"/>
          <p:cNvSpPr/>
          <p:nvPr/>
        </p:nvSpPr>
        <p:spPr>
          <a:xfrm>
            <a:off x="457200" y="6080760"/>
            <a:ext cx="182880" cy="182880"/>
          </a:xfrm>
          <a:prstGeom prst="rect">
            <a:avLst/>
          </a:prstGeom>
          <a:solidFill>
            <a:srgbClr val="5B7FB6"/>
          </a:solidFill>
          <a:ln w="12700">
            <a:solidFill>
              <a:srgbClr val="5B7FB6"/>
            </a:solidFill>
            <a:prstDash val="solid"/>
          </a:ln>
        </p:spPr>
      </p:sp>
      <p:sp>
        <p:nvSpPr>
          <p:cNvPr id="61" name="Text 59"/>
          <p:cNvSpPr/>
          <p:nvPr/>
        </p:nvSpPr>
        <p:spPr>
          <a:xfrm>
            <a:off x="713232" y="6053328"/>
            <a:ext cx="1554480" cy="219456"/>
          </a:xfrm>
          <a:prstGeom prst="rect">
            <a:avLst/>
          </a:prstGeom>
          <a:noFill/>
          <a:ln/>
        </p:spPr>
        <p:txBody>
          <a:bodyPr wrap="square" lIns="0" tIns="0" rIns="0" bIns="0" rtlCol="0" anchor="ctr"/>
          <a:lstStyle/>
          <a:p>
            <a:pPr marL="0" indent="0">
              <a:buNone/>
            </a:pPr>
            <a:r>
              <a:rPr lang="en-US" sz="900" b="1" dirty="0">
                <a:solidFill>
                  <a:srgbClr val="0F1419"/>
                </a:solidFill>
                <a:latin typeface="Calibri" pitchFamily="34" charset="0"/>
                <a:ea typeface="Calibri" pitchFamily="34" charset="-122"/>
                <a:cs typeface="Calibri" pitchFamily="34" charset="-120"/>
              </a:rPr>
              <a:t>COUNTY</a:t>
            </a:r>
            <a:endParaRPr lang="en-US" sz="900" dirty="0"/>
          </a:p>
        </p:txBody>
      </p:sp>
      <p:sp>
        <p:nvSpPr>
          <p:cNvPr id="62" name="Shape 60"/>
          <p:cNvSpPr/>
          <p:nvPr/>
        </p:nvSpPr>
        <p:spPr>
          <a:xfrm>
            <a:off x="2560320" y="6080760"/>
            <a:ext cx="182880" cy="182880"/>
          </a:xfrm>
          <a:prstGeom prst="rect">
            <a:avLst/>
          </a:prstGeom>
          <a:solidFill>
            <a:srgbClr val="C8102E"/>
          </a:solidFill>
          <a:ln w="12700">
            <a:solidFill>
              <a:srgbClr val="C8102E"/>
            </a:solidFill>
            <a:prstDash val="solid"/>
          </a:ln>
        </p:spPr>
      </p:sp>
      <p:sp>
        <p:nvSpPr>
          <p:cNvPr id="63" name="Text 61"/>
          <p:cNvSpPr/>
          <p:nvPr/>
        </p:nvSpPr>
        <p:spPr>
          <a:xfrm>
            <a:off x="2816352" y="6053328"/>
            <a:ext cx="1554480" cy="219456"/>
          </a:xfrm>
          <a:prstGeom prst="rect">
            <a:avLst/>
          </a:prstGeom>
          <a:noFill/>
          <a:ln/>
        </p:spPr>
        <p:txBody>
          <a:bodyPr wrap="square" lIns="0" tIns="0" rIns="0" bIns="0" rtlCol="0" anchor="ctr"/>
          <a:lstStyle/>
          <a:p>
            <a:pPr marL="0" indent="0">
              <a:buNone/>
            </a:pPr>
            <a:r>
              <a:rPr lang="en-US" sz="900" b="1" dirty="0">
                <a:solidFill>
                  <a:srgbClr val="0F1419"/>
                </a:solidFill>
                <a:latin typeface="Calibri" pitchFamily="34" charset="0"/>
                <a:ea typeface="Calibri" pitchFamily="34" charset="-122"/>
                <a:cs typeface="Calibri" pitchFamily="34" charset="-120"/>
              </a:rPr>
              <a:t>CITY</a:t>
            </a:r>
            <a:endParaRPr lang="en-US" sz="900" dirty="0"/>
          </a:p>
        </p:txBody>
      </p:sp>
      <p:sp>
        <p:nvSpPr>
          <p:cNvPr id="64" name="Shape 62"/>
          <p:cNvSpPr/>
          <p:nvPr/>
        </p:nvSpPr>
        <p:spPr>
          <a:xfrm>
            <a:off x="4663440" y="6080760"/>
            <a:ext cx="182880" cy="182880"/>
          </a:xfrm>
          <a:prstGeom prst="rect">
            <a:avLst/>
          </a:prstGeom>
          <a:solidFill>
            <a:srgbClr val="D4A857"/>
          </a:solidFill>
          <a:ln w="12700">
            <a:solidFill>
              <a:srgbClr val="D4A857"/>
            </a:solidFill>
            <a:prstDash val="solid"/>
          </a:ln>
        </p:spPr>
      </p:sp>
      <p:sp>
        <p:nvSpPr>
          <p:cNvPr id="65" name="Text 63"/>
          <p:cNvSpPr/>
          <p:nvPr/>
        </p:nvSpPr>
        <p:spPr>
          <a:xfrm>
            <a:off x="4919472" y="6053328"/>
            <a:ext cx="1554480" cy="219456"/>
          </a:xfrm>
          <a:prstGeom prst="rect">
            <a:avLst/>
          </a:prstGeom>
          <a:noFill/>
          <a:ln/>
        </p:spPr>
        <p:txBody>
          <a:bodyPr wrap="square" lIns="0" tIns="0" rIns="0" bIns="0" rtlCol="0" anchor="ctr"/>
          <a:lstStyle/>
          <a:p>
            <a:pPr marL="0" indent="0">
              <a:buNone/>
            </a:pPr>
            <a:r>
              <a:rPr lang="en-US" sz="900" b="1" dirty="0">
                <a:solidFill>
                  <a:srgbClr val="0F1419"/>
                </a:solidFill>
                <a:latin typeface="Calibri" pitchFamily="34" charset="0"/>
                <a:ea typeface="Calibri" pitchFamily="34" charset="-122"/>
                <a:cs typeface="Calibri" pitchFamily="34" charset="-120"/>
              </a:rPr>
              <a:t>PARRISH</a:t>
            </a:r>
            <a:endParaRPr lang="en-US" sz="900" dirty="0"/>
          </a:p>
        </p:txBody>
      </p:sp>
      <p:sp>
        <p:nvSpPr>
          <p:cNvPr id="66" name="Shape 64"/>
          <p:cNvSpPr/>
          <p:nvPr/>
        </p:nvSpPr>
        <p:spPr>
          <a:xfrm>
            <a:off x="6766560" y="6080760"/>
            <a:ext cx="182880" cy="182880"/>
          </a:xfrm>
          <a:prstGeom prst="rect">
            <a:avLst/>
          </a:prstGeom>
          <a:solidFill>
            <a:srgbClr val="8B4DB2"/>
          </a:solidFill>
          <a:ln w="12700">
            <a:solidFill>
              <a:srgbClr val="8B4DB2"/>
            </a:solidFill>
            <a:prstDash val="solid"/>
          </a:ln>
        </p:spPr>
      </p:sp>
      <p:sp>
        <p:nvSpPr>
          <p:cNvPr id="67" name="Text 65"/>
          <p:cNvSpPr/>
          <p:nvPr/>
        </p:nvSpPr>
        <p:spPr>
          <a:xfrm>
            <a:off x="7022592" y="6053328"/>
            <a:ext cx="1554480" cy="219456"/>
          </a:xfrm>
          <a:prstGeom prst="rect">
            <a:avLst/>
          </a:prstGeom>
          <a:noFill/>
          <a:ln/>
        </p:spPr>
        <p:txBody>
          <a:bodyPr wrap="square" lIns="0" tIns="0" rIns="0" bIns="0" rtlCol="0" anchor="ctr"/>
          <a:lstStyle/>
          <a:p>
            <a:pPr marL="0" indent="0">
              <a:buNone/>
            </a:pPr>
            <a:r>
              <a:rPr lang="en-US" sz="900" b="1" dirty="0">
                <a:solidFill>
                  <a:srgbClr val="0F1419"/>
                </a:solidFill>
                <a:latin typeface="Calibri" pitchFamily="34" charset="0"/>
                <a:ea typeface="Calibri" pitchFamily="34" charset="-122"/>
                <a:cs typeface="Calibri" pitchFamily="34" charset="-120"/>
              </a:rPr>
              <a:t>DA</a:t>
            </a:r>
            <a:endParaRPr lang="en-US" sz="900" dirty="0"/>
          </a:p>
        </p:txBody>
      </p:sp>
      <p:sp>
        <p:nvSpPr>
          <p:cNvPr id="68" name="Shape 66"/>
          <p:cNvSpPr/>
          <p:nvPr/>
        </p:nvSpPr>
        <p:spPr>
          <a:xfrm>
            <a:off x="8869680" y="6080760"/>
            <a:ext cx="182880" cy="182880"/>
          </a:xfrm>
          <a:prstGeom prst="rect">
            <a:avLst/>
          </a:prstGeom>
          <a:solidFill>
            <a:srgbClr val="B2854D"/>
          </a:solidFill>
          <a:ln w="12700">
            <a:solidFill>
              <a:srgbClr val="B2854D"/>
            </a:solidFill>
            <a:prstDash val="solid"/>
          </a:ln>
        </p:spPr>
      </p:sp>
      <p:sp>
        <p:nvSpPr>
          <p:cNvPr id="69" name="Text 67"/>
          <p:cNvSpPr/>
          <p:nvPr/>
        </p:nvSpPr>
        <p:spPr>
          <a:xfrm>
            <a:off x="9125712" y="6053328"/>
            <a:ext cx="1554480" cy="219456"/>
          </a:xfrm>
          <a:prstGeom prst="rect">
            <a:avLst/>
          </a:prstGeom>
          <a:noFill/>
          <a:ln/>
        </p:spPr>
        <p:txBody>
          <a:bodyPr wrap="square" lIns="0" tIns="0" rIns="0" bIns="0" rtlCol="0" anchor="ctr"/>
          <a:lstStyle/>
          <a:p>
            <a:pPr marL="0" indent="0">
              <a:buNone/>
            </a:pPr>
            <a:r>
              <a:rPr lang="en-US" sz="900" b="1" dirty="0">
                <a:solidFill>
                  <a:srgbClr val="0F1419"/>
                </a:solidFill>
                <a:latin typeface="Calibri" pitchFamily="34" charset="0"/>
                <a:ea typeface="Calibri" pitchFamily="34" charset="-122"/>
                <a:cs typeface="Calibri" pitchFamily="34" charset="-120"/>
              </a:rPr>
              <a:t>COUNSEL</a:t>
            </a:r>
            <a:endParaRPr lang="en-US" sz="900" dirty="0"/>
          </a:p>
        </p:txBody>
      </p:sp>
      <p:sp>
        <p:nvSpPr>
          <p:cNvPr id="70" name="Text 68"/>
          <p:cNvSpPr/>
          <p:nvPr/>
        </p:nvSpPr>
        <p:spPr>
          <a:xfrm>
            <a:off x="365760" y="6537960"/>
            <a:ext cx="8229600" cy="274320"/>
          </a:xfrm>
          <a:prstGeom prst="rect">
            <a:avLst/>
          </a:prstGeom>
          <a:noFill/>
          <a:ln/>
        </p:spPr>
        <p:txBody>
          <a:bodyPr wrap="square" lIns="0" tIns="0" rIns="0" bIns="0" rtlCol="0" anchor="ctr"/>
          <a:lstStyle/>
          <a:p>
            <a:pPr marL="0" indent="0">
              <a:buNone/>
            </a:pPr>
            <a:r>
              <a:rPr lang="en-US" sz="900" i="1" dirty="0">
                <a:solidFill>
                  <a:srgbClr val="8B8B8B"/>
                </a:solidFill>
                <a:latin typeface="Calibri" pitchFamily="34" charset="0"/>
                <a:ea typeface="Calibri" pitchFamily="34" charset="-122"/>
                <a:cs typeface="Calibri" pitchFamily="34" charset="-120"/>
              </a:rPr>
              <a:t>Andy Parrish · Trempealeau County Supervisor, District 2</a:t>
            </a:r>
            <a:endParaRPr lang="en-US" sz="900" dirty="0"/>
          </a:p>
        </p:txBody>
      </p:sp>
      <p:sp>
        <p:nvSpPr>
          <p:cNvPr id="71" name="Text 69"/>
          <p:cNvSpPr/>
          <p:nvPr/>
        </p:nvSpPr>
        <p:spPr>
          <a:xfrm>
            <a:off x="8686800" y="6537960"/>
            <a:ext cx="3108960" cy="274320"/>
          </a:xfrm>
          <a:prstGeom prst="rect">
            <a:avLst/>
          </a:prstGeom>
          <a:noFill/>
          <a:ln/>
        </p:spPr>
        <p:txBody>
          <a:bodyPr wrap="square" lIns="0" tIns="0" rIns="0" bIns="0" rtlCol="0" anchor="ctr"/>
          <a:lstStyle/>
          <a:p>
            <a:pPr marL="0" indent="0" algn="r">
              <a:buNone/>
            </a:pPr>
            <a:r>
              <a:rPr lang="en-US" sz="900" i="1" dirty="0">
                <a:solidFill>
                  <a:srgbClr val="8B8B8B"/>
                </a:solidFill>
                <a:latin typeface="Calibri" pitchFamily="34" charset="0"/>
                <a:ea typeface="Calibri" pitchFamily="34" charset="-122"/>
                <a:cs typeface="Calibri" pitchFamily="34" charset="-120"/>
              </a:rPr>
              <a:t>Source documents on file. Open Records Act compliant.</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1">
    <p:bg>
      <p:bgPr>
        <a:solidFill>
          <a:srgbClr val="0F1419"/>
        </a:solidFill>
        <a:effectLst/>
      </p:bgPr>
    </p:bg>
    <p:spTree>
      <p:nvGrpSpPr>
        <p:cNvPr id="1" name=""/>
        <p:cNvGrpSpPr/>
        <p:nvPr/>
      </p:nvGrpSpPr>
      <p:grpSpPr>
        <a:xfrm>
          <a:off x="0" y="0"/>
          <a:ext cx="0" cy="0"/>
          <a:chOff x="0" y="0"/>
          <a:chExt cx="0" cy="0"/>
        </a:xfrm>
      </p:grpSpPr>
      <p:sp>
        <p:nvSpPr>
          <p:cNvPr id="2" name="Text 0"/>
          <p:cNvSpPr/>
          <p:nvPr/>
        </p:nvSpPr>
        <p:spPr>
          <a:xfrm>
            <a:off x="457200" y="365760"/>
            <a:ext cx="10972800" cy="365760"/>
          </a:xfrm>
          <a:prstGeom prst="rect">
            <a:avLst/>
          </a:prstGeom>
          <a:noFill/>
          <a:ln/>
        </p:spPr>
        <p:txBody>
          <a:bodyPr wrap="square" lIns="0" tIns="0" rIns="0" bIns="0" rtlCol="0" anchor="ctr"/>
          <a:lstStyle/>
          <a:p>
            <a:pPr marL="0" indent="0">
              <a:buNone/>
            </a:pPr>
            <a:r>
              <a:rPr lang="en-US" sz="1200" b="1" kern="0" spc="800" dirty="0">
                <a:solidFill>
                  <a:srgbClr val="D4A857"/>
                </a:solidFill>
                <a:latin typeface="Calibri" pitchFamily="34" charset="0"/>
                <a:ea typeface="Calibri" pitchFamily="34" charset="-122"/>
                <a:cs typeface="Calibri" pitchFamily="34" charset="-120"/>
              </a:rPr>
              <a:t>QUICK SUMMARY</a:t>
            </a:r>
            <a:endParaRPr lang="en-US" sz="1200" dirty="0"/>
          </a:p>
        </p:txBody>
      </p:sp>
      <p:sp>
        <p:nvSpPr>
          <p:cNvPr id="3" name="Text 1"/>
          <p:cNvSpPr/>
          <p:nvPr/>
        </p:nvSpPr>
        <p:spPr>
          <a:xfrm>
            <a:off x="457200" y="777240"/>
            <a:ext cx="11247120" cy="640080"/>
          </a:xfrm>
          <a:prstGeom prst="rect">
            <a:avLst/>
          </a:prstGeom>
          <a:noFill/>
          <a:ln/>
        </p:spPr>
        <p:txBody>
          <a:bodyPr wrap="square" lIns="0" tIns="0" rIns="0" bIns="0" rtlCol="0" anchor="ctr"/>
          <a:lstStyle/>
          <a:p>
            <a:pPr marL="0" indent="0">
              <a:buNone/>
            </a:pPr>
            <a:r>
              <a:rPr lang="en-US" sz="2600" b="1" dirty="0">
                <a:solidFill>
                  <a:srgbClr val="F7F4EE"/>
                </a:solidFill>
                <a:latin typeface="Georgia" pitchFamily="34" charset="0"/>
                <a:ea typeface="Georgia" pitchFamily="34" charset="-122"/>
                <a:cs typeface="Georgia" pitchFamily="34" charset="-120"/>
              </a:rPr>
              <a:t>Three problems with the County. Three problems with the City. Cameras still running.</a:t>
            </a:r>
            <a:endParaRPr lang="en-US" sz="2600" dirty="0"/>
          </a:p>
        </p:txBody>
      </p:sp>
      <p:sp>
        <p:nvSpPr>
          <p:cNvPr id="4" name="Shape 2"/>
          <p:cNvSpPr/>
          <p:nvPr/>
        </p:nvSpPr>
        <p:spPr>
          <a:xfrm>
            <a:off x="457200" y="1691640"/>
            <a:ext cx="11247120" cy="594360"/>
          </a:xfrm>
          <a:prstGeom prst="rect">
            <a:avLst/>
          </a:prstGeom>
          <a:solidFill>
            <a:srgbClr val="1A1F26"/>
          </a:solidFill>
          <a:ln w="12700">
            <a:solidFill>
              <a:srgbClr val="1A1F26"/>
            </a:solidFill>
            <a:prstDash val="solid"/>
          </a:ln>
        </p:spPr>
      </p:sp>
      <p:sp>
        <p:nvSpPr>
          <p:cNvPr id="5" name="Shape 3"/>
          <p:cNvSpPr/>
          <p:nvPr/>
        </p:nvSpPr>
        <p:spPr>
          <a:xfrm>
            <a:off x="457200" y="1691640"/>
            <a:ext cx="640080" cy="594360"/>
          </a:xfrm>
          <a:prstGeom prst="rect">
            <a:avLst/>
          </a:prstGeom>
          <a:solidFill>
            <a:srgbClr val="C8102E"/>
          </a:solidFill>
          <a:ln/>
        </p:spPr>
      </p:sp>
      <p:sp>
        <p:nvSpPr>
          <p:cNvPr id="6" name="Text 4"/>
          <p:cNvSpPr/>
          <p:nvPr/>
        </p:nvSpPr>
        <p:spPr>
          <a:xfrm>
            <a:off x="457200" y="1691640"/>
            <a:ext cx="640080" cy="594360"/>
          </a:xfrm>
          <a:prstGeom prst="rect">
            <a:avLst/>
          </a:prstGeom>
          <a:noFill/>
          <a:ln/>
        </p:spPr>
        <p:txBody>
          <a:bodyPr wrap="square" lIns="0" tIns="0" rIns="0" bIns="0" rtlCol="0" anchor="ctr"/>
          <a:lstStyle/>
          <a:p>
            <a:pPr marL="0" indent="0" algn="ctr">
              <a:buNone/>
            </a:pPr>
            <a:r>
              <a:rPr lang="en-US" sz="2400" b="1" dirty="0">
                <a:solidFill>
                  <a:srgbClr val="F7F4EE"/>
                </a:solidFill>
                <a:latin typeface="Arial Black" pitchFamily="34" charset="0"/>
                <a:ea typeface="Arial Black" pitchFamily="34" charset="-122"/>
                <a:cs typeface="Arial Black" pitchFamily="34" charset="-120"/>
              </a:rPr>
              <a:t>1</a:t>
            </a:r>
            <a:endParaRPr lang="en-US" sz="2400" dirty="0"/>
          </a:p>
        </p:txBody>
      </p:sp>
      <p:sp>
        <p:nvSpPr>
          <p:cNvPr id="7" name="Text 5"/>
          <p:cNvSpPr/>
          <p:nvPr/>
        </p:nvSpPr>
        <p:spPr>
          <a:xfrm>
            <a:off x="1280160" y="1691640"/>
            <a:ext cx="6858000" cy="594360"/>
          </a:xfrm>
          <a:prstGeom prst="rect">
            <a:avLst/>
          </a:prstGeom>
          <a:noFill/>
          <a:ln/>
        </p:spPr>
        <p:txBody>
          <a:bodyPr wrap="square" lIns="0" tIns="0" rIns="0" bIns="0" rtlCol="0" anchor="ctr"/>
          <a:lstStyle/>
          <a:p>
            <a:pPr marL="0" indent="0">
              <a:buNone/>
            </a:pPr>
            <a:r>
              <a:rPr lang="en-US" sz="1300" b="1" dirty="0">
                <a:solidFill>
                  <a:srgbClr val="F7F4EE"/>
                </a:solidFill>
                <a:latin typeface="Calibri" pitchFamily="34" charset="0"/>
                <a:ea typeface="Calibri" pitchFamily="34" charset="-122"/>
                <a:cs typeface="Calibri" pitchFamily="34" charset="-120"/>
              </a:rPr>
              <a:t>The Sheriff signed a contract he had no power to sign</a:t>
            </a:r>
            <a:endParaRPr lang="en-US" sz="1300" dirty="0"/>
          </a:p>
        </p:txBody>
      </p:sp>
      <p:sp>
        <p:nvSpPr>
          <p:cNvPr id="8" name="Text 6"/>
          <p:cNvSpPr/>
          <p:nvPr/>
        </p:nvSpPr>
        <p:spPr>
          <a:xfrm>
            <a:off x="8229600" y="1691640"/>
            <a:ext cx="3383280" cy="594360"/>
          </a:xfrm>
          <a:prstGeom prst="rect">
            <a:avLst/>
          </a:prstGeom>
          <a:noFill/>
          <a:ln/>
        </p:spPr>
        <p:txBody>
          <a:bodyPr wrap="square" lIns="0" tIns="0" rIns="0" bIns="0" rtlCol="0" anchor="ctr"/>
          <a:lstStyle/>
          <a:p>
            <a:pPr marL="0" indent="0" algn="r">
              <a:buNone/>
            </a:pPr>
            <a:r>
              <a:rPr lang="en-US" sz="1100" i="1" dirty="0">
                <a:solidFill>
                  <a:srgbClr val="D4A857"/>
                </a:solidFill>
                <a:latin typeface="Consolas" pitchFamily="34" charset="0"/>
                <a:ea typeface="Consolas" pitchFamily="34" charset="-122"/>
                <a:cs typeface="Consolas" pitchFamily="34" charset="-120"/>
              </a:rPr>
              <a:t>TREMPEALEAU COUNTY</a:t>
            </a:r>
            <a:endParaRPr lang="en-US" sz="1100" dirty="0"/>
          </a:p>
        </p:txBody>
      </p:sp>
      <p:sp>
        <p:nvSpPr>
          <p:cNvPr id="9" name="Shape 7"/>
          <p:cNvSpPr/>
          <p:nvPr/>
        </p:nvSpPr>
        <p:spPr>
          <a:xfrm>
            <a:off x="457200" y="2404872"/>
            <a:ext cx="11247120" cy="594360"/>
          </a:xfrm>
          <a:prstGeom prst="rect">
            <a:avLst/>
          </a:prstGeom>
          <a:solidFill>
            <a:srgbClr val="0F1419"/>
          </a:solidFill>
          <a:ln w="12700">
            <a:solidFill>
              <a:srgbClr val="1A1F26"/>
            </a:solidFill>
            <a:prstDash val="solid"/>
          </a:ln>
        </p:spPr>
      </p:sp>
      <p:sp>
        <p:nvSpPr>
          <p:cNvPr id="10" name="Shape 8"/>
          <p:cNvSpPr/>
          <p:nvPr/>
        </p:nvSpPr>
        <p:spPr>
          <a:xfrm>
            <a:off x="457200" y="2404872"/>
            <a:ext cx="640080" cy="594360"/>
          </a:xfrm>
          <a:prstGeom prst="rect">
            <a:avLst/>
          </a:prstGeom>
          <a:solidFill>
            <a:srgbClr val="C8102E"/>
          </a:solidFill>
          <a:ln/>
        </p:spPr>
      </p:sp>
      <p:sp>
        <p:nvSpPr>
          <p:cNvPr id="11" name="Text 9"/>
          <p:cNvSpPr/>
          <p:nvPr/>
        </p:nvSpPr>
        <p:spPr>
          <a:xfrm>
            <a:off x="457200" y="2404872"/>
            <a:ext cx="640080" cy="594360"/>
          </a:xfrm>
          <a:prstGeom prst="rect">
            <a:avLst/>
          </a:prstGeom>
          <a:noFill/>
          <a:ln/>
        </p:spPr>
        <p:txBody>
          <a:bodyPr wrap="square" lIns="0" tIns="0" rIns="0" bIns="0" rtlCol="0" anchor="ctr"/>
          <a:lstStyle/>
          <a:p>
            <a:pPr marL="0" indent="0" algn="ctr">
              <a:buNone/>
            </a:pPr>
            <a:r>
              <a:rPr lang="en-US" sz="2400" b="1" dirty="0">
                <a:solidFill>
                  <a:srgbClr val="F7F4EE"/>
                </a:solidFill>
                <a:latin typeface="Arial Black" pitchFamily="34" charset="0"/>
                <a:ea typeface="Arial Black" pitchFamily="34" charset="-122"/>
                <a:cs typeface="Arial Black" pitchFamily="34" charset="-120"/>
              </a:rPr>
              <a:t>2</a:t>
            </a:r>
            <a:endParaRPr lang="en-US" sz="2400" dirty="0"/>
          </a:p>
        </p:txBody>
      </p:sp>
      <p:sp>
        <p:nvSpPr>
          <p:cNvPr id="12" name="Text 10"/>
          <p:cNvSpPr/>
          <p:nvPr/>
        </p:nvSpPr>
        <p:spPr>
          <a:xfrm>
            <a:off x="1280160" y="2404872"/>
            <a:ext cx="6858000" cy="594360"/>
          </a:xfrm>
          <a:prstGeom prst="rect">
            <a:avLst/>
          </a:prstGeom>
          <a:noFill/>
          <a:ln/>
        </p:spPr>
        <p:txBody>
          <a:bodyPr wrap="square" lIns="0" tIns="0" rIns="0" bIns="0" rtlCol="0" anchor="ctr"/>
          <a:lstStyle/>
          <a:p>
            <a:pPr marL="0" indent="0">
              <a:buNone/>
            </a:pPr>
            <a:r>
              <a:rPr lang="en-US" sz="1300" b="1" dirty="0">
                <a:solidFill>
                  <a:srgbClr val="F7F4EE"/>
                </a:solidFill>
                <a:latin typeface="Calibri" pitchFamily="34" charset="0"/>
                <a:ea typeface="Calibri" pitchFamily="34" charset="-122"/>
                <a:cs typeface="Calibri" pitchFamily="34" charset="-120"/>
              </a:rPr>
              <a:t>The County Board never voted on the purchase</a:t>
            </a:r>
            <a:endParaRPr lang="en-US" sz="1300" dirty="0"/>
          </a:p>
        </p:txBody>
      </p:sp>
      <p:sp>
        <p:nvSpPr>
          <p:cNvPr id="13" name="Text 11"/>
          <p:cNvSpPr/>
          <p:nvPr/>
        </p:nvSpPr>
        <p:spPr>
          <a:xfrm>
            <a:off x="8229600" y="2404872"/>
            <a:ext cx="3383280" cy="594360"/>
          </a:xfrm>
          <a:prstGeom prst="rect">
            <a:avLst/>
          </a:prstGeom>
          <a:noFill/>
          <a:ln/>
        </p:spPr>
        <p:txBody>
          <a:bodyPr wrap="square" lIns="0" tIns="0" rIns="0" bIns="0" rtlCol="0" anchor="ctr"/>
          <a:lstStyle/>
          <a:p>
            <a:pPr marL="0" indent="0" algn="r">
              <a:buNone/>
            </a:pPr>
            <a:r>
              <a:rPr lang="en-US" sz="1100" i="1" dirty="0">
                <a:solidFill>
                  <a:srgbClr val="D4A857"/>
                </a:solidFill>
                <a:latin typeface="Consolas" pitchFamily="34" charset="0"/>
                <a:ea typeface="Consolas" pitchFamily="34" charset="-122"/>
                <a:cs typeface="Consolas" pitchFamily="34" charset="-120"/>
              </a:rPr>
              <a:t>TREMPEALEAU COUNTY</a:t>
            </a:r>
            <a:endParaRPr lang="en-US" sz="1100" dirty="0"/>
          </a:p>
        </p:txBody>
      </p:sp>
      <p:sp>
        <p:nvSpPr>
          <p:cNvPr id="14" name="Shape 12"/>
          <p:cNvSpPr/>
          <p:nvPr/>
        </p:nvSpPr>
        <p:spPr>
          <a:xfrm>
            <a:off x="457200" y="3118104"/>
            <a:ext cx="11247120" cy="594360"/>
          </a:xfrm>
          <a:prstGeom prst="rect">
            <a:avLst/>
          </a:prstGeom>
          <a:solidFill>
            <a:srgbClr val="1A1F26"/>
          </a:solidFill>
          <a:ln w="12700">
            <a:solidFill>
              <a:srgbClr val="1A1F26"/>
            </a:solidFill>
            <a:prstDash val="solid"/>
          </a:ln>
        </p:spPr>
      </p:sp>
      <p:sp>
        <p:nvSpPr>
          <p:cNvPr id="15" name="Shape 13"/>
          <p:cNvSpPr/>
          <p:nvPr/>
        </p:nvSpPr>
        <p:spPr>
          <a:xfrm>
            <a:off x="457200" y="3118104"/>
            <a:ext cx="640080" cy="594360"/>
          </a:xfrm>
          <a:prstGeom prst="rect">
            <a:avLst/>
          </a:prstGeom>
          <a:solidFill>
            <a:srgbClr val="C8102E"/>
          </a:solidFill>
          <a:ln/>
        </p:spPr>
      </p:sp>
      <p:sp>
        <p:nvSpPr>
          <p:cNvPr id="16" name="Text 14"/>
          <p:cNvSpPr/>
          <p:nvPr/>
        </p:nvSpPr>
        <p:spPr>
          <a:xfrm>
            <a:off x="457200" y="3118104"/>
            <a:ext cx="640080" cy="594360"/>
          </a:xfrm>
          <a:prstGeom prst="rect">
            <a:avLst/>
          </a:prstGeom>
          <a:noFill/>
          <a:ln/>
        </p:spPr>
        <p:txBody>
          <a:bodyPr wrap="square" lIns="0" tIns="0" rIns="0" bIns="0" rtlCol="0" anchor="ctr"/>
          <a:lstStyle/>
          <a:p>
            <a:pPr marL="0" indent="0" algn="ctr">
              <a:buNone/>
            </a:pPr>
            <a:r>
              <a:rPr lang="en-US" sz="2400" b="1" dirty="0">
                <a:solidFill>
                  <a:srgbClr val="F7F4EE"/>
                </a:solidFill>
                <a:latin typeface="Arial Black" pitchFamily="34" charset="0"/>
                <a:ea typeface="Arial Black" pitchFamily="34" charset="-122"/>
                <a:cs typeface="Arial Black" pitchFamily="34" charset="-120"/>
              </a:rPr>
              <a:t>3</a:t>
            </a:r>
            <a:endParaRPr lang="en-US" sz="2400" dirty="0"/>
          </a:p>
        </p:txBody>
      </p:sp>
      <p:sp>
        <p:nvSpPr>
          <p:cNvPr id="17" name="Text 15"/>
          <p:cNvSpPr/>
          <p:nvPr/>
        </p:nvSpPr>
        <p:spPr>
          <a:xfrm>
            <a:off x="1280160" y="3118104"/>
            <a:ext cx="6858000" cy="594360"/>
          </a:xfrm>
          <a:prstGeom prst="rect">
            <a:avLst/>
          </a:prstGeom>
          <a:noFill/>
          <a:ln/>
        </p:spPr>
        <p:txBody>
          <a:bodyPr wrap="square" lIns="0" tIns="0" rIns="0" bIns="0" rtlCol="0" anchor="ctr"/>
          <a:lstStyle/>
          <a:p>
            <a:pPr marL="0" indent="0">
              <a:buNone/>
            </a:pPr>
            <a:r>
              <a:rPr lang="en-US" sz="1300" b="1" dirty="0">
                <a:solidFill>
                  <a:srgbClr val="F7F4EE"/>
                </a:solidFill>
                <a:latin typeface="Calibri" pitchFamily="34" charset="0"/>
                <a:ea typeface="Calibri" pitchFamily="34" charset="-122"/>
                <a:cs typeface="Calibri" pitchFamily="34" charset="-120"/>
              </a:rPr>
              <a:t>173 outside police agencies got data — zero signed agreements</a:t>
            </a:r>
            <a:endParaRPr lang="en-US" sz="1300" dirty="0"/>
          </a:p>
        </p:txBody>
      </p:sp>
      <p:sp>
        <p:nvSpPr>
          <p:cNvPr id="18" name="Text 16"/>
          <p:cNvSpPr/>
          <p:nvPr/>
        </p:nvSpPr>
        <p:spPr>
          <a:xfrm>
            <a:off x="8229600" y="3118104"/>
            <a:ext cx="3383280" cy="594360"/>
          </a:xfrm>
          <a:prstGeom prst="rect">
            <a:avLst/>
          </a:prstGeom>
          <a:noFill/>
          <a:ln/>
        </p:spPr>
        <p:txBody>
          <a:bodyPr wrap="square" lIns="0" tIns="0" rIns="0" bIns="0" rtlCol="0" anchor="ctr"/>
          <a:lstStyle/>
          <a:p>
            <a:pPr marL="0" indent="0" algn="r">
              <a:buNone/>
            </a:pPr>
            <a:r>
              <a:rPr lang="en-US" sz="1100" i="1" dirty="0">
                <a:solidFill>
                  <a:srgbClr val="D4A857"/>
                </a:solidFill>
                <a:latin typeface="Consolas" pitchFamily="34" charset="0"/>
                <a:ea typeface="Consolas" pitchFamily="34" charset="-122"/>
                <a:cs typeface="Consolas" pitchFamily="34" charset="-120"/>
              </a:rPr>
              <a:t>TREMPEALEAU COUNTY</a:t>
            </a:r>
            <a:endParaRPr lang="en-US" sz="1100" dirty="0"/>
          </a:p>
        </p:txBody>
      </p:sp>
      <p:sp>
        <p:nvSpPr>
          <p:cNvPr id="19" name="Shape 17"/>
          <p:cNvSpPr/>
          <p:nvPr/>
        </p:nvSpPr>
        <p:spPr>
          <a:xfrm>
            <a:off x="457200" y="3831336"/>
            <a:ext cx="11247120" cy="594360"/>
          </a:xfrm>
          <a:prstGeom prst="rect">
            <a:avLst/>
          </a:prstGeom>
          <a:solidFill>
            <a:srgbClr val="0F1419"/>
          </a:solidFill>
          <a:ln w="12700">
            <a:solidFill>
              <a:srgbClr val="1A1F26"/>
            </a:solidFill>
            <a:prstDash val="solid"/>
          </a:ln>
        </p:spPr>
      </p:sp>
      <p:sp>
        <p:nvSpPr>
          <p:cNvPr id="20" name="Shape 18"/>
          <p:cNvSpPr/>
          <p:nvPr/>
        </p:nvSpPr>
        <p:spPr>
          <a:xfrm>
            <a:off x="457200" y="3831336"/>
            <a:ext cx="640080" cy="594360"/>
          </a:xfrm>
          <a:prstGeom prst="rect">
            <a:avLst/>
          </a:prstGeom>
          <a:solidFill>
            <a:srgbClr val="C8102E"/>
          </a:solidFill>
          <a:ln/>
        </p:spPr>
      </p:sp>
      <p:sp>
        <p:nvSpPr>
          <p:cNvPr id="21" name="Text 19"/>
          <p:cNvSpPr/>
          <p:nvPr/>
        </p:nvSpPr>
        <p:spPr>
          <a:xfrm>
            <a:off x="457200" y="3831336"/>
            <a:ext cx="640080" cy="594360"/>
          </a:xfrm>
          <a:prstGeom prst="rect">
            <a:avLst/>
          </a:prstGeom>
          <a:noFill/>
          <a:ln/>
        </p:spPr>
        <p:txBody>
          <a:bodyPr wrap="square" lIns="0" tIns="0" rIns="0" bIns="0" rtlCol="0" anchor="ctr"/>
          <a:lstStyle/>
          <a:p>
            <a:pPr marL="0" indent="0" algn="ctr">
              <a:buNone/>
            </a:pPr>
            <a:r>
              <a:rPr lang="en-US" sz="2400" b="1" dirty="0">
                <a:solidFill>
                  <a:srgbClr val="F7F4EE"/>
                </a:solidFill>
                <a:latin typeface="Arial Black" pitchFamily="34" charset="0"/>
                <a:ea typeface="Arial Black" pitchFamily="34" charset="-122"/>
                <a:cs typeface="Arial Black" pitchFamily="34" charset="-120"/>
              </a:rPr>
              <a:t>4</a:t>
            </a:r>
            <a:endParaRPr lang="en-US" sz="2400" dirty="0"/>
          </a:p>
        </p:txBody>
      </p:sp>
      <p:sp>
        <p:nvSpPr>
          <p:cNvPr id="22" name="Text 20"/>
          <p:cNvSpPr/>
          <p:nvPr/>
        </p:nvSpPr>
        <p:spPr>
          <a:xfrm>
            <a:off x="1280160" y="3831336"/>
            <a:ext cx="6858000" cy="594360"/>
          </a:xfrm>
          <a:prstGeom prst="rect">
            <a:avLst/>
          </a:prstGeom>
          <a:noFill/>
          <a:ln/>
        </p:spPr>
        <p:txBody>
          <a:bodyPr wrap="square" lIns="0" tIns="0" rIns="0" bIns="0" rtlCol="0" anchor="ctr"/>
          <a:lstStyle/>
          <a:p>
            <a:pPr marL="0" indent="0">
              <a:buNone/>
            </a:pPr>
            <a:r>
              <a:rPr lang="en-US" sz="1300" b="1" dirty="0">
                <a:solidFill>
                  <a:srgbClr val="F7F4EE"/>
                </a:solidFill>
                <a:latin typeface="Calibri" pitchFamily="34" charset="0"/>
                <a:ea typeface="Calibri" pitchFamily="34" charset="-122"/>
                <a:cs typeface="Calibri" pitchFamily="34" charset="-120"/>
              </a:rPr>
              <a:t>No public notice — Common Council never put cameras on an agenda</a:t>
            </a:r>
            <a:endParaRPr lang="en-US" sz="1300" dirty="0"/>
          </a:p>
        </p:txBody>
      </p:sp>
      <p:sp>
        <p:nvSpPr>
          <p:cNvPr id="23" name="Text 21"/>
          <p:cNvSpPr/>
          <p:nvPr/>
        </p:nvSpPr>
        <p:spPr>
          <a:xfrm>
            <a:off x="8229600" y="3831336"/>
            <a:ext cx="3383280" cy="594360"/>
          </a:xfrm>
          <a:prstGeom prst="rect">
            <a:avLst/>
          </a:prstGeom>
          <a:noFill/>
          <a:ln/>
        </p:spPr>
        <p:txBody>
          <a:bodyPr wrap="square" lIns="0" tIns="0" rIns="0" bIns="0" rtlCol="0" anchor="ctr"/>
          <a:lstStyle/>
          <a:p>
            <a:pPr marL="0" indent="0" algn="r">
              <a:buNone/>
            </a:pPr>
            <a:r>
              <a:rPr lang="en-US" sz="1100" i="1" dirty="0">
                <a:solidFill>
                  <a:srgbClr val="D4A857"/>
                </a:solidFill>
                <a:latin typeface="Consolas" pitchFamily="34" charset="0"/>
                <a:ea typeface="Consolas" pitchFamily="34" charset="-122"/>
                <a:cs typeface="Consolas" pitchFamily="34" charset="-120"/>
              </a:rPr>
              <a:t>CITY OF GALESVILLE</a:t>
            </a:r>
            <a:endParaRPr lang="en-US" sz="1100" dirty="0"/>
          </a:p>
        </p:txBody>
      </p:sp>
      <p:sp>
        <p:nvSpPr>
          <p:cNvPr id="24" name="Shape 22"/>
          <p:cNvSpPr/>
          <p:nvPr/>
        </p:nvSpPr>
        <p:spPr>
          <a:xfrm>
            <a:off x="457200" y="4544568"/>
            <a:ext cx="11247120" cy="594360"/>
          </a:xfrm>
          <a:prstGeom prst="rect">
            <a:avLst/>
          </a:prstGeom>
          <a:solidFill>
            <a:srgbClr val="1A1F26"/>
          </a:solidFill>
          <a:ln w="12700">
            <a:solidFill>
              <a:srgbClr val="1A1F26"/>
            </a:solidFill>
            <a:prstDash val="solid"/>
          </a:ln>
        </p:spPr>
      </p:sp>
      <p:sp>
        <p:nvSpPr>
          <p:cNvPr id="25" name="Shape 23"/>
          <p:cNvSpPr/>
          <p:nvPr/>
        </p:nvSpPr>
        <p:spPr>
          <a:xfrm>
            <a:off x="457200" y="4544568"/>
            <a:ext cx="640080" cy="594360"/>
          </a:xfrm>
          <a:prstGeom prst="rect">
            <a:avLst/>
          </a:prstGeom>
          <a:solidFill>
            <a:srgbClr val="C8102E"/>
          </a:solidFill>
          <a:ln/>
        </p:spPr>
      </p:sp>
      <p:sp>
        <p:nvSpPr>
          <p:cNvPr id="26" name="Text 24"/>
          <p:cNvSpPr/>
          <p:nvPr/>
        </p:nvSpPr>
        <p:spPr>
          <a:xfrm>
            <a:off x="457200" y="4544568"/>
            <a:ext cx="640080" cy="594360"/>
          </a:xfrm>
          <a:prstGeom prst="rect">
            <a:avLst/>
          </a:prstGeom>
          <a:noFill/>
          <a:ln/>
        </p:spPr>
        <p:txBody>
          <a:bodyPr wrap="square" lIns="0" tIns="0" rIns="0" bIns="0" rtlCol="0" anchor="ctr"/>
          <a:lstStyle/>
          <a:p>
            <a:pPr marL="0" indent="0" algn="ctr">
              <a:buNone/>
            </a:pPr>
            <a:r>
              <a:rPr lang="en-US" sz="2400" b="1" dirty="0">
                <a:solidFill>
                  <a:srgbClr val="F7F4EE"/>
                </a:solidFill>
                <a:latin typeface="Arial Black" pitchFamily="34" charset="0"/>
                <a:ea typeface="Arial Black" pitchFamily="34" charset="-122"/>
                <a:cs typeface="Arial Black" pitchFamily="34" charset="-120"/>
              </a:rPr>
              <a:t>5</a:t>
            </a:r>
            <a:endParaRPr lang="en-US" sz="2400" dirty="0"/>
          </a:p>
        </p:txBody>
      </p:sp>
      <p:sp>
        <p:nvSpPr>
          <p:cNvPr id="27" name="Text 25"/>
          <p:cNvSpPr/>
          <p:nvPr/>
        </p:nvSpPr>
        <p:spPr>
          <a:xfrm>
            <a:off x="1280160" y="4544568"/>
            <a:ext cx="6858000" cy="594360"/>
          </a:xfrm>
          <a:prstGeom prst="rect">
            <a:avLst/>
          </a:prstGeom>
          <a:noFill/>
          <a:ln/>
        </p:spPr>
        <p:txBody>
          <a:bodyPr wrap="square" lIns="0" tIns="0" rIns="0" bIns="0" rtlCol="0" anchor="ctr"/>
          <a:lstStyle/>
          <a:p>
            <a:pPr marL="0" indent="0">
              <a:buNone/>
            </a:pPr>
            <a:r>
              <a:rPr lang="en-US" sz="1300" b="1" dirty="0">
                <a:solidFill>
                  <a:srgbClr val="F7F4EE"/>
                </a:solidFill>
                <a:latin typeface="Calibri" pitchFamily="34" charset="0"/>
                <a:ea typeface="Calibri" pitchFamily="34" charset="-122"/>
                <a:cs typeface="Calibri" pitchFamily="34" charset="-120"/>
              </a:rPr>
              <a:t>The Mayor had no power to approve cameras by himself</a:t>
            </a:r>
            <a:endParaRPr lang="en-US" sz="1300" dirty="0"/>
          </a:p>
        </p:txBody>
      </p:sp>
      <p:sp>
        <p:nvSpPr>
          <p:cNvPr id="28" name="Text 26"/>
          <p:cNvSpPr/>
          <p:nvPr/>
        </p:nvSpPr>
        <p:spPr>
          <a:xfrm>
            <a:off x="8229600" y="4544568"/>
            <a:ext cx="3383280" cy="594360"/>
          </a:xfrm>
          <a:prstGeom prst="rect">
            <a:avLst/>
          </a:prstGeom>
          <a:noFill/>
          <a:ln/>
        </p:spPr>
        <p:txBody>
          <a:bodyPr wrap="square" lIns="0" tIns="0" rIns="0" bIns="0" rtlCol="0" anchor="ctr"/>
          <a:lstStyle/>
          <a:p>
            <a:pPr marL="0" indent="0" algn="r">
              <a:buNone/>
            </a:pPr>
            <a:r>
              <a:rPr lang="en-US" sz="1100" i="1" dirty="0">
                <a:solidFill>
                  <a:srgbClr val="D4A857"/>
                </a:solidFill>
                <a:latin typeface="Consolas" pitchFamily="34" charset="0"/>
                <a:ea typeface="Consolas" pitchFamily="34" charset="-122"/>
                <a:cs typeface="Consolas" pitchFamily="34" charset="-120"/>
              </a:rPr>
              <a:t>CITY OF GALESVILLE</a:t>
            </a:r>
            <a:endParaRPr lang="en-US" sz="1100" dirty="0"/>
          </a:p>
        </p:txBody>
      </p:sp>
      <p:sp>
        <p:nvSpPr>
          <p:cNvPr id="29" name="Shape 27"/>
          <p:cNvSpPr/>
          <p:nvPr/>
        </p:nvSpPr>
        <p:spPr>
          <a:xfrm>
            <a:off x="457200" y="5257800"/>
            <a:ext cx="11247120" cy="594360"/>
          </a:xfrm>
          <a:prstGeom prst="rect">
            <a:avLst/>
          </a:prstGeom>
          <a:solidFill>
            <a:srgbClr val="0F1419"/>
          </a:solidFill>
          <a:ln w="12700">
            <a:solidFill>
              <a:srgbClr val="1A1F26"/>
            </a:solidFill>
            <a:prstDash val="solid"/>
          </a:ln>
        </p:spPr>
      </p:sp>
      <p:sp>
        <p:nvSpPr>
          <p:cNvPr id="30" name="Shape 28"/>
          <p:cNvSpPr/>
          <p:nvPr/>
        </p:nvSpPr>
        <p:spPr>
          <a:xfrm>
            <a:off x="457200" y="5257800"/>
            <a:ext cx="640080" cy="594360"/>
          </a:xfrm>
          <a:prstGeom prst="rect">
            <a:avLst/>
          </a:prstGeom>
          <a:solidFill>
            <a:srgbClr val="C8102E"/>
          </a:solidFill>
          <a:ln/>
        </p:spPr>
      </p:sp>
      <p:sp>
        <p:nvSpPr>
          <p:cNvPr id="31" name="Text 29"/>
          <p:cNvSpPr/>
          <p:nvPr/>
        </p:nvSpPr>
        <p:spPr>
          <a:xfrm>
            <a:off x="457200" y="5257800"/>
            <a:ext cx="640080" cy="594360"/>
          </a:xfrm>
          <a:prstGeom prst="rect">
            <a:avLst/>
          </a:prstGeom>
          <a:noFill/>
          <a:ln/>
        </p:spPr>
        <p:txBody>
          <a:bodyPr wrap="square" lIns="0" tIns="0" rIns="0" bIns="0" rtlCol="0" anchor="ctr"/>
          <a:lstStyle/>
          <a:p>
            <a:pPr marL="0" indent="0" algn="ctr">
              <a:buNone/>
            </a:pPr>
            <a:r>
              <a:rPr lang="en-US" sz="2400" b="1" dirty="0">
                <a:solidFill>
                  <a:srgbClr val="F7F4EE"/>
                </a:solidFill>
                <a:latin typeface="Arial Black" pitchFamily="34" charset="0"/>
                <a:ea typeface="Arial Black" pitchFamily="34" charset="-122"/>
                <a:cs typeface="Arial Black" pitchFamily="34" charset="-120"/>
              </a:rPr>
              <a:t>6</a:t>
            </a:r>
            <a:endParaRPr lang="en-US" sz="2400" dirty="0"/>
          </a:p>
        </p:txBody>
      </p:sp>
      <p:sp>
        <p:nvSpPr>
          <p:cNvPr id="32" name="Text 30"/>
          <p:cNvSpPr/>
          <p:nvPr/>
        </p:nvSpPr>
        <p:spPr>
          <a:xfrm>
            <a:off x="1280160" y="5257800"/>
            <a:ext cx="6858000" cy="594360"/>
          </a:xfrm>
          <a:prstGeom prst="rect">
            <a:avLst/>
          </a:prstGeom>
          <a:noFill/>
          <a:ln/>
        </p:spPr>
        <p:txBody>
          <a:bodyPr wrap="square" lIns="0" tIns="0" rIns="0" bIns="0" rtlCol="0" anchor="ctr"/>
          <a:lstStyle/>
          <a:p>
            <a:pPr marL="0" indent="0">
              <a:buNone/>
            </a:pPr>
            <a:r>
              <a:rPr lang="en-US" sz="1300" b="1" dirty="0">
                <a:solidFill>
                  <a:srgbClr val="F7F4EE"/>
                </a:solidFill>
                <a:latin typeface="Calibri" pitchFamily="34" charset="0"/>
                <a:ea typeface="Calibri" pitchFamily="34" charset="-122"/>
                <a:cs typeface="Calibri" pitchFamily="34" charset="-120"/>
              </a:rPr>
              <a:t>Cameras keep running after formal written complaint</a:t>
            </a:r>
            <a:endParaRPr lang="en-US" sz="1300" dirty="0"/>
          </a:p>
        </p:txBody>
      </p:sp>
      <p:sp>
        <p:nvSpPr>
          <p:cNvPr id="33" name="Text 31"/>
          <p:cNvSpPr/>
          <p:nvPr/>
        </p:nvSpPr>
        <p:spPr>
          <a:xfrm>
            <a:off x="8229600" y="5257800"/>
            <a:ext cx="3383280" cy="594360"/>
          </a:xfrm>
          <a:prstGeom prst="rect">
            <a:avLst/>
          </a:prstGeom>
          <a:noFill/>
          <a:ln/>
        </p:spPr>
        <p:txBody>
          <a:bodyPr wrap="square" lIns="0" tIns="0" rIns="0" bIns="0" rtlCol="0" anchor="ctr"/>
          <a:lstStyle/>
          <a:p>
            <a:pPr marL="0" indent="0" algn="r">
              <a:buNone/>
            </a:pPr>
            <a:r>
              <a:rPr lang="en-US" sz="1100" i="1" dirty="0">
                <a:solidFill>
                  <a:srgbClr val="D4A857"/>
                </a:solidFill>
                <a:latin typeface="Consolas" pitchFamily="34" charset="0"/>
                <a:ea typeface="Consolas" pitchFamily="34" charset="-122"/>
                <a:cs typeface="Consolas" pitchFamily="34" charset="-120"/>
              </a:rPr>
              <a:t>COUNTY &amp; CITY</a:t>
            </a:r>
            <a:endParaRPr lang="en-US" sz="1100" dirty="0"/>
          </a:p>
        </p:txBody>
      </p:sp>
      <p:sp>
        <p:nvSpPr>
          <p:cNvPr id="34" name="Text 32"/>
          <p:cNvSpPr/>
          <p:nvPr/>
        </p:nvSpPr>
        <p:spPr>
          <a:xfrm>
            <a:off x="365760" y="6537960"/>
            <a:ext cx="8229600" cy="274320"/>
          </a:xfrm>
          <a:prstGeom prst="rect">
            <a:avLst/>
          </a:prstGeom>
          <a:noFill/>
          <a:ln/>
        </p:spPr>
        <p:txBody>
          <a:bodyPr wrap="square" lIns="0" tIns="0" rIns="0" bIns="0" rtlCol="0" anchor="ctr"/>
          <a:lstStyle/>
          <a:p>
            <a:pPr marL="0" indent="0">
              <a:buNone/>
            </a:pPr>
            <a:r>
              <a:rPr lang="en-US" sz="900" i="1" dirty="0">
                <a:solidFill>
                  <a:srgbClr val="8B8B8B"/>
                </a:solidFill>
                <a:latin typeface="Calibri" pitchFamily="34" charset="0"/>
                <a:ea typeface="Calibri" pitchFamily="34" charset="-122"/>
                <a:cs typeface="Calibri" pitchFamily="34" charset="-120"/>
              </a:rPr>
              <a:t>Andy Parrish · Trempealeau County Supervisor, District 2</a:t>
            </a:r>
            <a:endParaRPr lang="en-US" sz="900" dirty="0"/>
          </a:p>
        </p:txBody>
      </p:sp>
      <p:sp>
        <p:nvSpPr>
          <p:cNvPr id="35" name="Text 33"/>
          <p:cNvSpPr/>
          <p:nvPr/>
        </p:nvSpPr>
        <p:spPr>
          <a:xfrm>
            <a:off x="8686800" y="6537960"/>
            <a:ext cx="3108960" cy="274320"/>
          </a:xfrm>
          <a:prstGeom prst="rect">
            <a:avLst/>
          </a:prstGeom>
          <a:noFill/>
          <a:ln/>
        </p:spPr>
        <p:txBody>
          <a:bodyPr wrap="square" lIns="0" tIns="0" rIns="0" bIns="0" rtlCol="0" anchor="ctr"/>
          <a:lstStyle/>
          <a:p>
            <a:pPr marL="0" indent="0" algn="r">
              <a:buNone/>
            </a:pPr>
            <a:r>
              <a:rPr lang="en-US" sz="900" i="1" dirty="0">
                <a:solidFill>
                  <a:srgbClr val="8B8B8B"/>
                </a:solidFill>
                <a:latin typeface="Calibri" pitchFamily="34" charset="0"/>
                <a:ea typeface="Calibri" pitchFamily="34" charset="-122"/>
                <a:cs typeface="Calibri" pitchFamily="34" charset="-120"/>
              </a:rPr>
              <a:t>Source documents on file. Open Records Act compliant.</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2">
    <p:bg>
      <p:bgPr>
        <a:solidFill>
          <a:srgbClr val="0F1419"/>
        </a:solidFill>
        <a:effectLst/>
      </p:bgPr>
    </p:bg>
    <p:spTree>
      <p:nvGrpSpPr>
        <p:cNvPr id="1" name=""/>
        <p:cNvGrpSpPr/>
        <p:nvPr/>
      </p:nvGrpSpPr>
      <p:grpSpPr>
        <a:xfrm>
          <a:off x="0" y="0"/>
          <a:ext cx="0" cy="0"/>
          <a:chOff x="0" y="0"/>
          <a:chExt cx="0" cy="0"/>
        </a:xfrm>
      </p:grpSpPr>
      <p:sp>
        <p:nvSpPr>
          <p:cNvPr id="2" name="Shape 0"/>
          <p:cNvSpPr/>
          <p:nvPr/>
        </p:nvSpPr>
        <p:spPr>
          <a:xfrm>
            <a:off x="0" y="0"/>
            <a:ext cx="12161520" cy="457200"/>
          </a:xfrm>
          <a:prstGeom prst="rect">
            <a:avLst/>
          </a:prstGeom>
          <a:solidFill>
            <a:srgbClr val="C8102E"/>
          </a:solidFill>
          <a:ln/>
        </p:spPr>
      </p:sp>
      <p:sp>
        <p:nvSpPr>
          <p:cNvPr id="3" name="Text 1"/>
          <p:cNvSpPr/>
          <p:nvPr/>
        </p:nvSpPr>
        <p:spPr>
          <a:xfrm>
            <a:off x="457200" y="868680"/>
            <a:ext cx="10972800" cy="457200"/>
          </a:xfrm>
          <a:prstGeom prst="rect">
            <a:avLst/>
          </a:prstGeom>
          <a:noFill/>
          <a:ln/>
        </p:spPr>
        <p:txBody>
          <a:bodyPr wrap="square" lIns="0" tIns="0" rIns="0" bIns="0" rtlCol="0" anchor="ctr"/>
          <a:lstStyle/>
          <a:p>
            <a:pPr marL="0" indent="0">
              <a:buNone/>
            </a:pPr>
            <a:r>
              <a:rPr lang="en-US" sz="1400" b="1" kern="0" spc="800" dirty="0">
                <a:solidFill>
                  <a:srgbClr val="D4A857"/>
                </a:solidFill>
                <a:latin typeface="Calibri" pitchFamily="34" charset="0"/>
                <a:ea typeface="Calibri" pitchFamily="34" charset="-122"/>
                <a:cs typeface="Calibri" pitchFamily="34" charset="-120"/>
              </a:rPr>
              <a:t>WHAT NEEDS TO HAPPEN NOW</a:t>
            </a:r>
            <a:endParaRPr lang="en-US" sz="1400" dirty="0"/>
          </a:p>
        </p:txBody>
      </p:sp>
      <p:sp>
        <p:nvSpPr>
          <p:cNvPr id="4" name="Text 2"/>
          <p:cNvSpPr/>
          <p:nvPr/>
        </p:nvSpPr>
        <p:spPr>
          <a:xfrm>
            <a:off x="457200" y="1417320"/>
            <a:ext cx="11247120" cy="822960"/>
          </a:xfrm>
          <a:prstGeom prst="rect">
            <a:avLst/>
          </a:prstGeom>
          <a:noFill/>
          <a:ln/>
        </p:spPr>
        <p:txBody>
          <a:bodyPr wrap="square" lIns="0" tIns="0" rIns="0" bIns="0" rtlCol="0" anchor="ctr"/>
          <a:lstStyle/>
          <a:p>
            <a:pPr marL="0" indent="0">
              <a:buNone/>
            </a:pPr>
            <a:r>
              <a:rPr lang="en-US" sz="3600" b="1" dirty="0">
                <a:solidFill>
                  <a:srgbClr val="F7F4EE"/>
                </a:solidFill>
                <a:latin typeface="Georgia" pitchFamily="34" charset="0"/>
                <a:ea typeface="Georgia" pitchFamily="34" charset="-122"/>
                <a:cs typeface="Georgia" pitchFamily="34" charset="-120"/>
              </a:rPr>
              <a:t>Three things that must happen — in the County and in Galesville.</a:t>
            </a:r>
            <a:endParaRPr lang="en-US" sz="3600" dirty="0"/>
          </a:p>
        </p:txBody>
      </p:sp>
      <p:sp>
        <p:nvSpPr>
          <p:cNvPr id="5" name="Shape 3"/>
          <p:cNvSpPr/>
          <p:nvPr/>
        </p:nvSpPr>
        <p:spPr>
          <a:xfrm>
            <a:off x="457200" y="2743200"/>
            <a:ext cx="777240" cy="777240"/>
          </a:xfrm>
          <a:prstGeom prst="ellipse">
            <a:avLst/>
          </a:prstGeom>
          <a:solidFill>
            <a:srgbClr val="C8102E"/>
          </a:solidFill>
          <a:ln w="12700">
            <a:solidFill>
              <a:srgbClr val="C8102E"/>
            </a:solidFill>
            <a:prstDash val="solid"/>
          </a:ln>
        </p:spPr>
      </p:sp>
      <p:sp>
        <p:nvSpPr>
          <p:cNvPr id="6" name="Text 4"/>
          <p:cNvSpPr/>
          <p:nvPr/>
        </p:nvSpPr>
        <p:spPr>
          <a:xfrm>
            <a:off x="457200" y="2743200"/>
            <a:ext cx="777240" cy="777240"/>
          </a:xfrm>
          <a:prstGeom prst="rect">
            <a:avLst/>
          </a:prstGeom>
          <a:noFill/>
          <a:ln/>
        </p:spPr>
        <p:txBody>
          <a:bodyPr wrap="square" lIns="0" tIns="0" rIns="0" bIns="0" rtlCol="0" anchor="ctr"/>
          <a:lstStyle/>
          <a:p>
            <a:pPr marL="0" indent="0" algn="ctr">
              <a:buNone/>
            </a:pPr>
            <a:r>
              <a:rPr lang="en-US" sz="3600" b="1" dirty="0">
                <a:solidFill>
                  <a:srgbClr val="F7F4EE"/>
                </a:solidFill>
                <a:latin typeface="Arial Black" pitchFamily="34" charset="0"/>
                <a:ea typeface="Arial Black" pitchFamily="34" charset="-122"/>
                <a:cs typeface="Arial Black" pitchFamily="34" charset="-120"/>
              </a:rPr>
              <a:t>1</a:t>
            </a:r>
            <a:endParaRPr lang="en-US" sz="3600" dirty="0"/>
          </a:p>
        </p:txBody>
      </p:sp>
      <p:sp>
        <p:nvSpPr>
          <p:cNvPr id="7" name="Text 5"/>
          <p:cNvSpPr/>
          <p:nvPr/>
        </p:nvSpPr>
        <p:spPr>
          <a:xfrm>
            <a:off x="1463040" y="2697480"/>
            <a:ext cx="10241280" cy="457200"/>
          </a:xfrm>
          <a:prstGeom prst="rect">
            <a:avLst/>
          </a:prstGeom>
          <a:noFill/>
          <a:ln/>
        </p:spPr>
        <p:txBody>
          <a:bodyPr wrap="square" lIns="0" tIns="0" rIns="0" bIns="0" rtlCol="0" anchor="ctr"/>
          <a:lstStyle/>
          <a:p>
            <a:pPr marL="0" indent="0">
              <a:buNone/>
            </a:pPr>
            <a:r>
              <a:rPr lang="en-US" sz="1600" b="1" dirty="0">
                <a:solidFill>
                  <a:srgbClr val="F7F4EE"/>
                </a:solidFill>
                <a:latin typeface="Calibri" pitchFamily="34" charset="0"/>
                <a:ea typeface="Calibri" pitchFamily="34" charset="-122"/>
                <a:cs typeface="Calibri" pitchFamily="34" charset="-120"/>
              </a:rPr>
              <a:t>Turn off the cameras until they're properly approved.</a:t>
            </a:r>
            <a:endParaRPr lang="en-US" sz="1600" dirty="0"/>
          </a:p>
        </p:txBody>
      </p:sp>
      <p:sp>
        <p:nvSpPr>
          <p:cNvPr id="8" name="Text 6"/>
          <p:cNvSpPr/>
          <p:nvPr/>
        </p:nvSpPr>
        <p:spPr>
          <a:xfrm>
            <a:off x="1463040" y="3200400"/>
            <a:ext cx="10241280" cy="594360"/>
          </a:xfrm>
          <a:prstGeom prst="rect">
            <a:avLst/>
          </a:prstGeom>
          <a:noFill/>
          <a:ln/>
        </p:spPr>
        <p:txBody>
          <a:bodyPr wrap="square" lIns="0" tIns="0" rIns="0" bIns="0" rtlCol="0" anchor="ctr"/>
          <a:lstStyle/>
          <a:p>
            <a:pPr marL="0" indent="0">
              <a:buNone/>
            </a:pPr>
            <a:r>
              <a:rPr lang="en-US" sz="1200" i="1" dirty="0">
                <a:solidFill>
                  <a:srgbClr val="C9C7C2"/>
                </a:solidFill>
                <a:latin typeface="Calibri" pitchFamily="34" charset="0"/>
                <a:ea typeface="Calibri" pitchFamily="34" charset="-122"/>
                <a:cs typeface="Calibri" pitchFamily="34" charset="-120"/>
              </a:rPr>
              <a:t>Every Flock camera in Trempealeau County and Galesville should be deactivated and covered until: the County Board has voted to approve the contract, the Galesville Common Council has voted to approve the cameras, signed agreements are on file for every outside agency that gets data, and the public has been given proper notice.</a:t>
            </a:r>
            <a:endParaRPr lang="en-US" sz="1200" dirty="0"/>
          </a:p>
        </p:txBody>
      </p:sp>
      <p:sp>
        <p:nvSpPr>
          <p:cNvPr id="9" name="Shape 7"/>
          <p:cNvSpPr/>
          <p:nvPr/>
        </p:nvSpPr>
        <p:spPr>
          <a:xfrm>
            <a:off x="457200" y="3886200"/>
            <a:ext cx="777240" cy="777240"/>
          </a:xfrm>
          <a:prstGeom prst="ellipse">
            <a:avLst/>
          </a:prstGeom>
          <a:solidFill>
            <a:srgbClr val="C8102E"/>
          </a:solidFill>
          <a:ln w="12700">
            <a:solidFill>
              <a:srgbClr val="C8102E"/>
            </a:solidFill>
            <a:prstDash val="solid"/>
          </a:ln>
        </p:spPr>
      </p:sp>
      <p:sp>
        <p:nvSpPr>
          <p:cNvPr id="10" name="Text 8"/>
          <p:cNvSpPr/>
          <p:nvPr/>
        </p:nvSpPr>
        <p:spPr>
          <a:xfrm>
            <a:off x="457200" y="3886200"/>
            <a:ext cx="777240" cy="777240"/>
          </a:xfrm>
          <a:prstGeom prst="rect">
            <a:avLst/>
          </a:prstGeom>
          <a:noFill/>
          <a:ln/>
        </p:spPr>
        <p:txBody>
          <a:bodyPr wrap="square" lIns="0" tIns="0" rIns="0" bIns="0" rtlCol="0" anchor="ctr"/>
          <a:lstStyle/>
          <a:p>
            <a:pPr marL="0" indent="0" algn="ctr">
              <a:buNone/>
            </a:pPr>
            <a:r>
              <a:rPr lang="en-US" sz="3600" b="1" dirty="0">
                <a:solidFill>
                  <a:srgbClr val="F7F4EE"/>
                </a:solidFill>
                <a:latin typeface="Arial Black" pitchFamily="34" charset="0"/>
                <a:ea typeface="Arial Black" pitchFamily="34" charset="-122"/>
                <a:cs typeface="Arial Black" pitchFamily="34" charset="-120"/>
              </a:rPr>
              <a:t>2</a:t>
            </a:r>
            <a:endParaRPr lang="en-US" sz="3600" dirty="0"/>
          </a:p>
        </p:txBody>
      </p:sp>
      <p:sp>
        <p:nvSpPr>
          <p:cNvPr id="11" name="Text 9"/>
          <p:cNvSpPr/>
          <p:nvPr/>
        </p:nvSpPr>
        <p:spPr>
          <a:xfrm>
            <a:off x="1463040" y="3840480"/>
            <a:ext cx="10241280" cy="457200"/>
          </a:xfrm>
          <a:prstGeom prst="rect">
            <a:avLst/>
          </a:prstGeom>
          <a:noFill/>
          <a:ln/>
        </p:spPr>
        <p:txBody>
          <a:bodyPr wrap="square" lIns="0" tIns="0" rIns="0" bIns="0" rtlCol="0" anchor="ctr"/>
          <a:lstStyle/>
          <a:p>
            <a:pPr marL="0" indent="0">
              <a:buNone/>
            </a:pPr>
            <a:r>
              <a:rPr lang="en-US" sz="1600" b="1" dirty="0">
                <a:solidFill>
                  <a:srgbClr val="F7F4EE"/>
                </a:solidFill>
                <a:latin typeface="Calibri" pitchFamily="34" charset="0"/>
                <a:ea typeface="Calibri" pitchFamily="34" charset="-122"/>
                <a:cs typeface="Calibri" pitchFamily="34" charset="-120"/>
              </a:rPr>
              <a:t>Bring in an outside lawyer to review everything.</a:t>
            </a:r>
            <a:endParaRPr lang="en-US" sz="1600" dirty="0"/>
          </a:p>
        </p:txBody>
      </p:sp>
      <p:sp>
        <p:nvSpPr>
          <p:cNvPr id="12" name="Text 10"/>
          <p:cNvSpPr/>
          <p:nvPr/>
        </p:nvSpPr>
        <p:spPr>
          <a:xfrm>
            <a:off x="1463040" y="4343400"/>
            <a:ext cx="10241280" cy="594360"/>
          </a:xfrm>
          <a:prstGeom prst="rect">
            <a:avLst/>
          </a:prstGeom>
          <a:noFill/>
          <a:ln/>
        </p:spPr>
        <p:txBody>
          <a:bodyPr wrap="square" lIns="0" tIns="0" rIns="0" bIns="0" rtlCol="0" anchor="ctr"/>
          <a:lstStyle/>
          <a:p>
            <a:pPr marL="0" indent="0">
              <a:buNone/>
            </a:pPr>
            <a:r>
              <a:rPr lang="en-US" sz="1200" i="1" dirty="0">
                <a:solidFill>
                  <a:srgbClr val="C9C7C2"/>
                </a:solidFill>
                <a:latin typeface="Calibri" pitchFamily="34" charset="0"/>
                <a:ea typeface="Calibri" pitchFamily="34" charset="-122"/>
                <a:cs typeface="Calibri" pitchFamily="34" charset="-120"/>
              </a:rPr>
              <a:t>The District Attorney said it's not his job. The County's own lawyer said she can't give a formal opinion. With both of them out, an outside special lawyer needs to step in and decide what is legal and what is not — and what happens to the data already collected.</a:t>
            </a:r>
            <a:endParaRPr lang="en-US" sz="1200" dirty="0"/>
          </a:p>
        </p:txBody>
      </p:sp>
      <p:sp>
        <p:nvSpPr>
          <p:cNvPr id="13" name="Shape 11"/>
          <p:cNvSpPr/>
          <p:nvPr/>
        </p:nvSpPr>
        <p:spPr>
          <a:xfrm>
            <a:off x="457200" y="5029200"/>
            <a:ext cx="777240" cy="777240"/>
          </a:xfrm>
          <a:prstGeom prst="ellipse">
            <a:avLst/>
          </a:prstGeom>
          <a:solidFill>
            <a:srgbClr val="C8102E"/>
          </a:solidFill>
          <a:ln w="12700">
            <a:solidFill>
              <a:srgbClr val="C8102E"/>
            </a:solidFill>
            <a:prstDash val="solid"/>
          </a:ln>
        </p:spPr>
      </p:sp>
      <p:sp>
        <p:nvSpPr>
          <p:cNvPr id="14" name="Text 12"/>
          <p:cNvSpPr/>
          <p:nvPr/>
        </p:nvSpPr>
        <p:spPr>
          <a:xfrm>
            <a:off x="457200" y="5029200"/>
            <a:ext cx="777240" cy="777240"/>
          </a:xfrm>
          <a:prstGeom prst="rect">
            <a:avLst/>
          </a:prstGeom>
          <a:noFill/>
          <a:ln/>
        </p:spPr>
        <p:txBody>
          <a:bodyPr wrap="square" lIns="0" tIns="0" rIns="0" bIns="0" rtlCol="0" anchor="ctr"/>
          <a:lstStyle/>
          <a:p>
            <a:pPr marL="0" indent="0" algn="ctr">
              <a:buNone/>
            </a:pPr>
            <a:r>
              <a:rPr lang="en-US" sz="3600" b="1" dirty="0">
                <a:solidFill>
                  <a:srgbClr val="F7F4EE"/>
                </a:solidFill>
                <a:latin typeface="Arial Black" pitchFamily="34" charset="0"/>
                <a:ea typeface="Arial Black" pitchFamily="34" charset="-122"/>
                <a:cs typeface="Arial Black" pitchFamily="34" charset="-120"/>
              </a:rPr>
              <a:t>3</a:t>
            </a:r>
            <a:endParaRPr lang="en-US" sz="3600" dirty="0"/>
          </a:p>
        </p:txBody>
      </p:sp>
      <p:sp>
        <p:nvSpPr>
          <p:cNvPr id="15" name="Text 13"/>
          <p:cNvSpPr/>
          <p:nvPr/>
        </p:nvSpPr>
        <p:spPr>
          <a:xfrm>
            <a:off x="1463040" y="4983480"/>
            <a:ext cx="10241280" cy="457200"/>
          </a:xfrm>
          <a:prstGeom prst="rect">
            <a:avLst/>
          </a:prstGeom>
          <a:noFill/>
          <a:ln/>
        </p:spPr>
        <p:txBody>
          <a:bodyPr wrap="square" lIns="0" tIns="0" rIns="0" bIns="0" rtlCol="0" anchor="ctr"/>
          <a:lstStyle/>
          <a:p>
            <a:pPr marL="0" indent="0">
              <a:buNone/>
            </a:pPr>
            <a:r>
              <a:rPr lang="en-US" sz="1600" b="1" dirty="0">
                <a:solidFill>
                  <a:srgbClr val="F7F4EE"/>
                </a:solidFill>
                <a:latin typeface="Calibri" pitchFamily="34" charset="0"/>
                <a:ea typeface="Calibri" pitchFamily="34" charset="-122"/>
                <a:cs typeface="Calibri" pitchFamily="34" charset="-120"/>
              </a:rPr>
              <a:t>Pass a new rule: surveillance equipment needs a real public vote.</a:t>
            </a:r>
            <a:endParaRPr lang="en-US" sz="1600" dirty="0"/>
          </a:p>
        </p:txBody>
      </p:sp>
      <p:sp>
        <p:nvSpPr>
          <p:cNvPr id="16" name="Text 14"/>
          <p:cNvSpPr/>
          <p:nvPr/>
        </p:nvSpPr>
        <p:spPr>
          <a:xfrm>
            <a:off x="1463040" y="5486400"/>
            <a:ext cx="10241280" cy="594360"/>
          </a:xfrm>
          <a:prstGeom prst="rect">
            <a:avLst/>
          </a:prstGeom>
          <a:noFill/>
          <a:ln/>
        </p:spPr>
        <p:txBody>
          <a:bodyPr wrap="square" lIns="0" tIns="0" rIns="0" bIns="0" rtlCol="0" anchor="ctr"/>
          <a:lstStyle/>
          <a:p>
            <a:pPr marL="0" indent="0">
              <a:buNone/>
            </a:pPr>
            <a:r>
              <a:rPr lang="en-US" sz="1200" i="1" dirty="0">
                <a:solidFill>
                  <a:srgbClr val="C9C7C2"/>
                </a:solidFill>
                <a:latin typeface="Calibri" pitchFamily="34" charset="0"/>
                <a:ea typeface="Calibri" pitchFamily="34" charset="-122"/>
                <a:cs typeface="Calibri" pitchFamily="34" charset="-120"/>
              </a:rPr>
              <a:t>The County and Galesville should each pass a law: any new surveillance system needs a two-thirds vote of the elected body and a public hearing first. What happened with Flock cannot happen again. Surveillance is a big decision — it deserves a real, open debate, not a quiet line in a budget memo.</a:t>
            </a:r>
            <a:endParaRPr lang="en-US" sz="1200" dirty="0"/>
          </a:p>
        </p:txBody>
      </p:sp>
      <p:sp>
        <p:nvSpPr>
          <p:cNvPr id="17" name="Shape 15"/>
          <p:cNvSpPr/>
          <p:nvPr/>
        </p:nvSpPr>
        <p:spPr>
          <a:xfrm>
            <a:off x="457200" y="6263640"/>
            <a:ext cx="11247120" cy="36576"/>
          </a:xfrm>
          <a:prstGeom prst="rect">
            <a:avLst/>
          </a:prstGeom>
          <a:solidFill>
            <a:srgbClr val="C8102E"/>
          </a:solidFill>
          <a:ln/>
        </p:spPr>
      </p:sp>
      <p:sp>
        <p:nvSpPr>
          <p:cNvPr id="18" name="Text 16"/>
          <p:cNvSpPr/>
          <p:nvPr/>
        </p:nvSpPr>
        <p:spPr>
          <a:xfrm>
            <a:off x="457200" y="6355080"/>
            <a:ext cx="11247120" cy="365760"/>
          </a:xfrm>
          <a:prstGeom prst="rect">
            <a:avLst/>
          </a:prstGeom>
          <a:noFill/>
          <a:ln/>
        </p:spPr>
        <p:txBody>
          <a:bodyPr wrap="square" lIns="0" tIns="0" rIns="0" bIns="0" rtlCol="0" anchor="ctr"/>
          <a:lstStyle/>
          <a:p>
            <a:pPr marL="0" indent="0" algn="ctr">
              <a:buNone/>
            </a:pPr>
            <a:r>
              <a:rPr lang="en-US" sz="1400" i="1" dirty="0">
                <a:solidFill>
                  <a:srgbClr val="C9C7C2"/>
                </a:solidFill>
                <a:latin typeface="Georgia" pitchFamily="34" charset="0"/>
                <a:ea typeface="Georgia" pitchFamily="34" charset="-122"/>
                <a:cs typeface="Georgia" pitchFamily="34" charset="-120"/>
              </a:rPr>
              <a:t>"Privacy is a right. The rule of law is not optional."</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TotalTime>
  <Words>3099</Words>
  <Application>Microsoft Macintosh PowerPoint</Application>
  <PresentationFormat>Widescreen</PresentationFormat>
  <Paragraphs>298</Paragraphs>
  <Slides>17</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Arial Black</vt:lpstr>
      <vt:lpstr>Calibri</vt:lpstr>
      <vt:lpstr>Consolas</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Flock Cameras: A Catalog of Statutory Violations</dc:title>
  <dc:subject>PptxGenJS Presentation</dc:subject>
  <dc:creator>Andy Parrish</dc:creator>
  <cp:lastModifiedBy>Andy Parrish</cp:lastModifiedBy>
  <cp:revision>3</cp:revision>
  <dcterms:created xsi:type="dcterms:W3CDTF">2026-05-10T18:40:38Z</dcterms:created>
  <dcterms:modified xsi:type="dcterms:W3CDTF">2026-05-13T13:39:32Z</dcterms:modified>
</cp:coreProperties>
</file>